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588" r:id="rId2"/>
    <p:sldId id="270" r:id="rId3"/>
    <p:sldId id="574" r:id="rId4"/>
    <p:sldId id="534" r:id="rId5"/>
    <p:sldId id="527" r:id="rId6"/>
    <p:sldId id="536" r:id="rId7"/>
    <p:sldId id="535" r:id="rId8"/>
    <p:sldId id="538" r:id="rId9"/>
    <p:sldId id="584" r:id="rId10"/>
    <p:sldId id="590" r:id="rId11"/>
    <p:sldId id="601" r:id="rId12"/>
    <p:sldId id="602" r:id="rId13"/>
    <p:sldId id="603" r:id="rId14"/>
    <p:sldId id="604" r:id="rId15"/>
    <p:sldId id="605" r:id="rId16"/>
    <p:sldId id="606" r:id="rId17"/>
    <p:sldId id="607" r:id="rId18"/>
    <p:sldId id="608" r:id="rId19"/>
    <p:sldId id="609" r:id="rId20"/>
    <p:sldId id="610" r:id="rId21"/>
    <p:sldId id="593" r:id="rId22"/>
    <p:sldId id="591" r:id="rId23"/>
    <p:sldId id="596" r:id="rId24"/>
    <p:sldId id="597" r:id="rId25"/>
    <p:sldId id="598" r:id="rId26"/>
    <p:sldId id="599" r:id="rId27"/>
    <p:sldId id="600" r:id="rId28"/>
    <p:sldId id="614" r:id="rId29"/>
    <p:sldId id="616" r:id="rId30"/>
    <p:sldId id="618" r:id="rId31"/>
    <p:sldId id="619" r:id="rId32"/>
    <p:sldId id="617" r:id="rId33"/>
    <p:sldId id="620" r:id="rId34"/>
    <p:sldId id="633" r:id="rId35"/>
    <p:sldId id="636" r:id="rId36"/>
    <p:sldId id="638" r:id="rId37"/>
    <p:sldId id="637" r:id="rId38"/>
    <p:sldId id="640" r:id="rId39"/>
    <p:sldId id="629" r:id="rId40"/>
    <p:sldId id="639" r:id="rId41"/>
    <p:sldId id="621" r:id="rId42"/>
    <p:sldId id="594" r:id="rId43"/>
    <p:sldId id="592" r:id="rId44"/>
    <p:sldId id="611" r:id="rId45"/>
    <p:sldId id="612" r:id="rId46"/>
    <p:sldId id="613" r:id="rId47"/>
    <p:sldId id="595" r:id="rId48"/>
    <p:sldId id="27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6"/>
    <p:restoredTop sz="94674"/>
  </p:normalViewPr>
  <p:slideViewPr>
    <p:cSldViewPr snapToGrid="0" snapToObjects="1">
      <p:cViewPr varScale="1">
        <p:scale>
          <a:sx n="79" d="100"/>
          <a:sy n="79" d="100"/>
        </p:scale>
        <p:origin x="216" y="1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666B-5581-F040-AA4B-720AE404E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0C7D82-D620-B043-AA48-3A048B9DF8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1D640F-9C8E-174D-A211-BBD135D56B02}"/>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1E7CE335-CB96-CF4B-A46B-A3BD3150C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B912B-FAAE-E34F-B0EC-C231765C5412}"/>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283399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5A03-EB9D-D047-BD22-34A7E26E1C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42ED9F-A202-D04E-8630-A60B339D11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B49FC-0694-3E4A-90AB-52C19435CFC6}"/>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FF6DF639-5DD6-2849-A2A9-C5387A277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7A7FB-AFFB-0247-A1DA-F3FE2E3AC781}"/>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695879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BEB45-28EE-934A-B5F4-5BB7CAC169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D48479-0150-0B42-A835-25AE71F1F1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42DCA1-2B3D-E44C-B1C0-83DC4416A4EF}"/>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7C86C00C-688E-3E45-9703-12BADA340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758E1-BE2E-0A42-9421-48A8098D736C}"/>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0303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4916-FCA8-3F40-8341-54830DBED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4887AA-FC96-FB42-B93F-E36C215941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FC066E-5014-C246-930A-A78266BFCE0E}"/>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B04C28B6-ADB0-5442-952D-CEAB1E85D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C50DF-2EF1-0D4F-B4D9-E64F7CD6A471}"/>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132989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13E0-6E1D-A740-B8A0-87533F7569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1D58C-5C14-6B43-8AD9-2222C8CE86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C10233-A107-2C4E-BA0E-104713E1121B}"/>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D434BCF4-96F7-7243-AFE0-DEEE697B6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163C9-B2F4-7442-8816-5A2BD93A13C2}"/>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332456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EF1E-8C86-3D44-9321-2B918BBE61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FE5E2C-0379-794D-9445-112A0DAC5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CD30DB-1D58-FA40-948B-00E4B5CBF0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FCE52D-FA9D-4447-90D4-F78F212AD495}"/>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6" name="Footer Placeholder 5">
            <a:extLst>
              <a:ext uri="{FF2B5EF4-FFF2-40B4-BE49-F238E27FC236}">
                <a16:creationId xmlns:a16="http://schemas.microsoft.com/office/drawing/2014/main" id="{89D349F6-AF79-274D-970D-B8298D4E15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391099-D636-8D41-A550-778216461C1D}"/>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971242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19C9-90C4-0D45-A046-42BE50914E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AA1936-54F2-2948-A2EC-F38E0E2DB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172EF-A0BF-0847-8514-D875FFF2BF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71CFE-AFFA-D844-BA21-F1F58A6FE4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189ABC-02DA-E346-B5AF-F1909C2A42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FF6028-3C81-4D49-8C20-99D6BEA695A6}"/>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8" name="Footer Placeholder 7">
            <a:extLst>
              <a:ext uri="{FF2B5EF4-FFF2-40B4-BE49-F238E27FC236}">
                <a16:creationId xmlns:a16="http://schemas.microsoft.com/office/drawing/2014/main" id="{A5FA51EC-EA73-F54C-A366-C39571F4D0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DD96F-F9C2-FC4F-9284-B1D4D6739468}"/>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59561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0659-45B8-BF41-AED3-35307843B5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698986-D564-9C48-9B79-9D99FA02D18C}"/>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4" name="Footer Placeholder 3">
            <a:extLst>
              <a:ext uri="{FF2B5EF4-FFF2-40B4-BE49-F238E27FC236}">
                <a16:creationId xmlns:a16="http://schemas.microsoft.com/office/drawing/2014/main" id="{2C5C8ED9-7336-5B4C-A201-655834AD38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9E4404-FADD-A648-A89D-FD2012BF8C77}"/>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962103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4F88E7-E29D-0949-AF7A-0368EAE5E07C}"/>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3" name="Footer Placeholder 2">
            <a:extLst>
              <a:ext uri="{FF2B5EF4-FFF2-40B4-BE49-F238E27FC236}">
                <a16:creationId xmlns:a16="http://schemas.microsoft.com/office/drawing/2014/main" id="{57CE3EA8-288E-DE49-BC24-D8F96F890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E9104B-2D71-2A4D-98D2-F71EF3577075}"/>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45703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4951-FA59-1E41-9507-905CBD01A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1D7B5E-1D56-C24E-A770-039AD6DFC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8D4BC6-EFBA-7543-BF67-1DB2353D0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D2B5AC-5830-C045-8683-BAE2F1EE5480}"/>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6" name="Footer Placeholder 5">
            <a:extLst>
              <a:ext uri="{FF2B5EF4-FFF2-40B4-BE49-F238E27FC236}">
                <a16:creationId xmlns:a16="http://schemas.microsoft.com/office/drawing/2014/main" id="{B64FC78D-5365-3646-BAA0-0A6C2179D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12150F-BB41-064B-9F29-26E3D3BA7A8B}"/>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18827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5F12-2AAA-5F41-9DDF-AA5F11EDF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82ABC9-AD14-2B4B-8049-0DBBFCADFE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D63BE2-C95C-7B4E-82FA-D61B69E0F1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DFD1CA-BC4C-414E-B7A9-6D8FF3127BE8}"/>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6" name="Footer Placeholder 5">
            <a:extLst>
              <a:ext uri="{FF2B5EF4-FFF2-40B4-BE49-F238E27FC236}">
                <a16:creationId xmlns:a16="http://schemas.microsoft.com/office/drawing/2014/main" id="{8F2C4B15-F010-D145-949A-18977F27CD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28E0FA-90A7-214C-98A3-E919C7D0A7A5}"/>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183418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64F216-2308-0C4C-BDDB-4F8A74B50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7EEC51-A7DE-2340-8164-A38210FA14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339A2-22E1-BC43-8902-A6FDA2AEFA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6F3A34B3-A6E5-4940-8D4C-A960BEE02C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D79516-BE6F-7640-88F5-5040EE4BBD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2E280D-F801-3D4C-8D16-E8987A3AC827}" type="slidenum">
              <a:rPr lang="en-US" smtClean="0"/>
              <a:t>‹#›</a:t>
            </a:fld>
            <a:endParaRPr lang="en-US"/>
          </a:p>
        </p:txBody>
      </p:sp>
    </p:spTree>
    <p:extLst>
      <p:ext uri="{BB962C8B-B14F-4D97-AF65-F5344CB8AC3E}">
        <p14:creationId xmlns:p14="http://schemas.microsoft.com/office/powerpoint/2010/main" val="2383048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buzzell@fi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FD1D-FF50-B64B-87DD-D4486FBC730C}"/>
              </a:ext>
            </a:extLst>
          </p:cNvPr>
          <p:cNvSpPr>
            <a:spLocks noGrp="1"/>
          </p:cNvSpPr>
          <p:nvPr>
            <p:ph type="ctrTitle"/>
          </p:nvPr>
        </p:nvSpPr>
        <p:spPr/>
        <p:txBody>
          <a:bodyPr>
            <a:normAutofit/>
          </a:bodyPr>
          <a:lstStyle/>
          <a:p>
            <a:r>
              <a:rPr lang="en-US" b="1" dirty="0"/>
              <a:t>Lecture Module 4: Collecting and Monitoring EEG</a:t>
            </a:r>
            <a:endParaRPr lang="en-US" i="1" dirty="0"/>
          </a:p>
        </p:txBody>
      </p:sp>
      <p:sp>
        <p:nvSpPr>
          <p:cNvPr id="3" name="Subtitle 2">
            <a:extLst>
              <a:ext uri="{FF2B5EF4-FFF2-40B4-BE49-F238E27FC236}">
                <a16:creationId xmlns:a16="http://schemas.microsoft.com/office/drawing/2014/main" id="{6FF71C84-3253-194B-87D5-54AE89CF72CB}"/>
              </a:ext>
            </a:extLst>
          </p:cNvPr>
          <p:cNvSpPr>
            <a:spLocks noGrp="1"/>
          </p:cNvSpPr>
          <p:nvPr>
            <p:ph type="subTitle" idx="1"/>
          </p:nvPr>
        </p:nvSpPr>
        <p:spPr/>
        <p:txBody>
          <a:bodyPr/>
          <a:lstStyle/>
          <a:p>
            <a:r>
              <a:rPr lang="en-US" dirty="0" err="1"/>
              <a:t>NDCLab</a:t>
            </a:r>
            <a:endParaRPr lang="en-US" dirty="0"/>
          </a:p>
          <a:p>
            <a:r>
              <a:rPr lang="en-US" dirty="0"/>
              <a:t>Florida International University</a:t>
            </a:r>
          </a:p>
        </p:txBody>
      </p:sp>
      <p:sp>
        <p:nvSpPr>
          <p:cNvPr id="6" name="Subtitle 2">
            <a:extLst>
              <a:ext uri="{FF2B5EF4-FFF2-40B4-BE49-F238E27FC236}">
                <a16:creationId xmlns:a16="http://schemas.microsoft.com/office/drawing/2014/main" id="{4BCCFC6A-7628-2C4C-B487-A31A54445B5C}"/>
              </a:ext>
            </a:extLst>
          </p:cNvPr>
          <p:cNvSpPr txBox="1">
            <a:spLocks/>
          </p:cNvSpPr>
          <p:nvPr/>
        </p:nvSpPr>
        <p:spPr>
          <a:xfrm>
            <a:off x="1469406" y="5018082"/>
            <a:ext cx="925318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600" i="1" dirty="0"/>
              <a:t>George Buzzell does not take credit for any of the images presented in these lecture slides. If not otherwise indicated, all images were sourced from materials available from Steven J. Luck, Michael X. Cohen, or identified through generic google image searches. Appropriate credit for all images/figures can be identified through a reverse image search or by requesting this information directly from George Buzzell at </a:t>
            </a:r>
            <a:r>
              <a:rPr lang="en-US" sz="1600" i="1" dirty="0">
                <a:hlinkClick r:id="rId2"/>
              </a:rPr>
              <a:t>gbuzzell@fiu.edu</a:t>
            </a:r>
            <a:r>
              <a:rPr lang="en-US" sz="1600" i="1" dirty="0"/>
              <a:t>. The theory presented in these lectures are taken predominantly the EEG books and videos by Michael X. Cohen and Steven J. Luck.</a:t>
            </a:r>
          </a:p>
        </p:txBody>
      </p:sp>
    </p:spTree>
    <p:extLst>
      <p:ext uri="{BB962C8B-B14F-4D97-AF65-F5344CB8AC3E}">
        <p14:creationId xmlns:p14="http://schemas.microsoft.com/office/powerpoint/2010/main" val="25195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22C9-9D48-5448-86E7-083ECA1356EA}"/>
              </a:ext>
            </a:extLst>
          </p:cNvPr>
          <p:cNvSpPr>
            <a:spLocks noGrp="1"/>
          </p:cNvSpPr>
          <p:nvPr>
            <p:ph type="title"/>
          </p:nvPr>
        </p:nvSpPr>
        <p:spPr>
          <a:xfrm>
            <a:off x="838200" y="2663825"/>
            <a:ext cx="10515600" cy="1325563"/>
          </a:xfrm>
        </p:spPr>
        <p:txBody>
          <a:bodyPr/>
          <a:lstStyle/>
          <a:p>
            <a:pPr algn="ctr"/>
            <a:r>
              <a:rPr lang="en-US" b="1" dirty="0"/>
              <a:t>General EEG collection protocol</a:t>
            </a:r>
          </a:p>
        </p:txBody>
      </p:sp>
    </p:spTree>
    <p:extLst>
      <p:ext uri="{BB962C8B-B14F-4D97-AF65-F5344CB8AC3E}">
        <p14:creationId xmlns:p14="http://schemas.microsoft.com/office/powerpoint/2010/main" val="43845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0683-CB61-6E4A-B9B6-B61F2B6ECE04}"/>
              </a:ext>
            </a:extLst>
          </p:cNvPr>
          <p:cNvSpPr>
            <a:spLocks noGrp="1"/>
          </p:cNvSpPr>
          <p:nvPr>
            <p:ph type="title"/>
          </p:nvPr>
        </p:nvSpPr>
        <p:spPr/>
        <p:txBody>
          <a:bodyPr/>
          <a:lstStyle/>
          <a:p>
            <a:r>
              <a:rPr lang="en-US" dirty="0"/>
              <a:t>Basic EEG protocol</a:t>
            </a:r>
          </a:p>
        </p:txBody>
      </p:sp>
      <p:sp>
        <p:nvSpPr>
          <p:cNvPr id="3" name="Content Placeholder 2">
            <a:extLst>
              <a:ext uri="{FF2B5EF4-FFF2-40B4-BE49-F238E27FC236}">
                <a16:creationId xmlns:a16="http://schemas.microsoft.com/office/drawing/2014/main" id="{22BDD39B-C6A9-4D48-B016-3397A12335E2}"/>
              </a:ext>
            </a:extLst>
          </p:cNvPr>
          <p:cNvSpPr>
            <a:spLocks noGrp="1"/>
          </p:cNvSpPr>
          <p:nvPr>
            <p:ph idx="1"/>
          </p:nvPr>
        </p:nvSpPr>
        <p:spPr/>
        <p:txBody>
          <a:bodyPr>
            <a:normAutofit lnSpcReduction="10000"/>
          </a:bodyPr>
          <a:lstStyle/>
          <a:p>
            <a:pPr marL="514350" indent="-514350">
              <a:buFont typeface="+mj-lt"/>
              <a:buAutoNum type="arabicPeriod"/>
            </a:pPr>
            <a:r>
              <a:rPr lang="en-US" dirty="0"/>
              <a:t>Prepare equipment and room</a:t>
            </a:r>
          </a:p>
          <a:p>
            <a:pPr marL="514350" indent="-514350">
              <a:buFont typeface="+mj-lt"/>
              <a:buAutoNum type="arabicPeriod"/>
            </a:pPr>
            <a:r>
              <a:rPr lang="en-US" dirty="0"/>
              <a:t>Explanation of EEG to participant and cap selection</a:t>
            </a:r>
          </a:p>
          <a:p>
            <a:pPr marL="514350" indent="-514350">
              <a:buFont typeface="+mj-lt"/>
              <a:buAutoNum type="arabicPeriod"/>
            </a:pPr>
            <a:r>
              <a:rPr lang="en-US" dirty="0"/>
              <a:t>Capping</a:t>
            </a:r>
          </a:p>
          <a:p>
            <a:pPr marL="514350" indent="-514350">
              <a:buFont typeface="+mj-lt"/>
              <a:buAutoNum type="arabicPeriod"/>
            </a:pPr>
            <a:r>
              <a:rPr lang="en-US" dirty="0"/>
              <a:t>Demonstration of artifacts to participant</a:t>
            </a:r>
          </a:p>
          <a:p>
            <a:pPr marL="514350" indent="-514350">
              <a:buFont typeface="+mj-lt"/>
              <a:buAutoNum type="arabicPeriod"/>
            </a:pPr>
            <a:r>
              <a:rPr lang="en-US" dirty="0"/>
              <a:t>Explanation of task instructions</a:t>
            </a:r>
          </a:p>
          <a:p>
            <a:pPr marL="514350" indent="-514350">
              <a:buFont typeface="+mj-lt"/>
              <a:buAutoNum type="arabicPeriod"/>
            </a:pPr>
            <a:r>
              <a:rPr lang="en-US" dirty="0"/>
              <a:t>Data collection session(s) and monitoring</a:t>
            </a:r>
          </a:p>
          <a:p>
            <a:pPr marL="514350" indent="-514350">
              <a:buFont typeface="+mj-lt"/>
              <a:buAutoNum type="arabicPeriod"/>
            </a:pPr>
            <a:r>
              <a:rPr lang="en-US" dirty="0"/>
              <a:t>Cap removal and participant debrief</a:t>
            </a:r>
          </a:p>
          <a:p>
            <a:pPr marL="514350" indent="-514350">
              <a:buFont typeface="+mj-lt"/>
              <a:buAutoNum type="arabicPeriod"/>
            </a:pPr>
            <a:r>
              <a:rPr lang="en-US" dirty="0"/>
              <a:t>Cleaning and locking-up supplies</a:t>
            </a:r>
          </a:p>
          <a:p>
            <a:pPr marL="514350" indent="-514350">
              <a:buFont typeface="+mj-lt"/>
              <a:buAutoNum type="arabicPeriod"/>
            </a:pPr>
            <a:r>
              <a:rPr lang="en-US" dirty="0"/>
              <a:t>Backing up data and finalizing notes</a:t>
            </a:r>
          </a:p>
        </p:txBody>
      </p:sp>
      <p:pic>
        <p:nvPicPr>
          <p:cNvPr id="6146" name="Picture 2" descr="How to Clean and Disinfect Your Home Against COVID-19">
            <a:extLst>
              <a:ext uri="{FF2B5EF4-FFF2-40B4-BE49-F238E27FC236}">
                <a16:creationId xmlns:a16="http://schemas.microsoft.com/office/drawing/2014/main" id="{14C0A994-73CF-8F4B-ADBF-01690271D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502" y="5251792"/>
            <a:ext cx="1861626" cy="12410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D890883-2F30-9D43-B408-D16F5E609C0F}"/>
              </a:ext>
            </a:extLst>
          </p:cNvPr>
          <p:cNvPicPr>
            <a:picLocks noChangeAspect="1"/>
          </p:cNvPicPr>
          <p:nvPr/>
        </p:nvPicPr>
        <p:blipFill>
          <a:blip r:embed="rId3"/>
          <a:stretch>
            <a:fillRect/>
          </a:stretch>
        </p:blipFill>
        <p:spPr>
          <a:xfrm>
            <a:off x="8961433" y="962856"/>
            <a:ext cx="1387253" cy="1686379"/>
          </a:xfrm>
          <a:prstGeom prst="rect">
            <a:avLst/>
          </a:prstGeom>
        </p:spPr>
      </p:pic>
      <p:pic>
        <p:nvPicPr>
          <p:cNvPr id="9" name="Picture 8">
            <a:extLst>
              <a:ext uri="{FF2B5EF4-FFF2-40B4-BE49-F238E27FC236}">
                <a16:creationId xmlns:a16="http://schemas.microsoft.com/office/drawing/2014/main" id="{E9301E2D-8B88-6947-89B6-7620684A36AF}"/>
              </a:ext>
            </a:extLst>
          </p:cNvPr>
          <p:cNvPicPr>
            <a:picLocks noChangeAspect="1"/>
          </p:cNvPicPr>
          <p:nvPr/>
        </p:nvPicPr>
        <p:blipFill>
          <a:blip r:embed="rId4"/>
          <a:stretch>
            <a:fillRect/>
          </a:stretch>
        </p:blipFill>
        <p:spPr>
          <a:xfrm>
            <a:off x="8047003" y="2944859"/>
            <a:ext cx="2301683" cy="1762610"/>
          </a:xfrm>
          <a:prstGeom prst="rect">
            <a:avLst/>
          </a:prstGeom>
        </p:spPr>
      </p:pic>
      <p:pic>
        <p:nvPicPr>
          <p:cNvPr id="10" name="Picture 9">
            <a:extLst>
              <a:ext uri="{FF2B5EF4-FFF2-40B4-BE49-F238E27FC236}">
                <a16:creationId xmlns:a16="http://schemas.microsoft.com/office/drawing/2014/main" id="{67FB7448-9DCE-824E-8A80-2FEAFA6E4127}"/>
              </a:ext>
            </a:extLst>
          </p:cNvPr>
          <p:cNvPicPr>
            <a:picLocks noChangeAspect="1"/>
          </p:cNvPicPr>
          <p:nvPr/>
        </p:nvPicPr>
        <p:blipFill>
          <a:blip r:embed="rId5"/>
          <a:stretch>
            <a:fillRect/>
          </a:stretch>
        </p:blipFill>
        <p:spPr>
          <a:xfrm>
            <a:off x="8961433" y="4983523"/>
            <a:ext cx="1387253" cy="1509352"/>
          </a:xfrm>
          <a:prstGeom prst="rect">
            <a:avLst/>
          </a:prstGeom>
        </p:spPr>
      </p:pic>
    </p:spTree>
    <p:extLst>
      <p:ext uri="{BB962C8B-B14F-4D97-AF65-F5344CB8AC3E}">
        <p14:creationId xmlns:p14="http://schemas.microsoft.com/office/powerpoint/2010/main" val="1443445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4207-B8C9-DD4E-A0B6-E68FE155E54F}"/>
              </a:ext>
            </a:extLst>
          </p:cNvPr>
          <p:cNvSpPr>
            <a:spLocks noGrp="1"/>
          </p:cNvSpPr>
          <p:nvPr>
            <p:ph type="title"/>
          </p:nvPr>
        </p:nvSpPr>
        <p:spPr/>
        <p:txBody>
          <a:bodyPr/>
          <a:lstStyle/>
          <a:p>
            <a:r>
              <a:rPr lang="en-US" dirty="0"/>
              <a:t>1. Prepare equipment and room</a:t>
            </a:r>
          </a:p>
        </p:txBody>
      </p:sp>
      <p:sp>
        <p:nvSpPr>
          <p:cNvPr id="3" name="Content Placeholder 2">
            <a:extLst>
              <a:ext uri="{FF2B5EF4-FFF2-40B4-BE49-F238E27FC236}">
                <a16:creationId xmlns:a16="http://schemas.microsoft.com/office/drawing/2014/main" id="{4151B8A4-585F-FC47-B429-6D5FBD5E6587}"/>
              </a:ext>
            </a:extLst>
          </p:cNvPr>
          <p:cNvSpPr>
            <a:spLocks noGrp="1"/>
          </p:cNvSpPr>
          <p:nvPr>
            <p:ph idx="1"/>
          </p:nvPr>
        </p:nvSpPr>
        <p:spPr/>
        <p:txBody>
          <a:bodyPr/>
          <a:lstStyle/>
          <a:p>
            <a:r>
              <a:rPr lang="en-US" dirty="0"/>
              <a:t>Ensure all needed task stimuli/equipment, as well as all EEG equipment and supplies are present</a:t>
            </a:r>
          </a:p>
          <a:p>
            <a:endParaRPr lang="en-US" dirty="0"/>
          </a:p>
          <a:p>
            <a:r>
              <a:rPr lang="en-US" dirty="0"/>
              <a:t>Set up task stimuli and equipment</a:t>
            </a:r>
          </a:p>
          <a:p>
            <a:endParaRPr lang="en-US" dirty="0"/>
          </a:p>
          <a:p>
            <a:r>
              <a:rPr lang="en-US" dirty="0"/>
              <a:t>Ensure all cables are properly connected</a:t>
            </a:r>
          </a:p>
        </p:txBody>
      </p:sp>
      <p:pic>
        <p:nvPicPr>
          <p:cNvPr id="8194" name="Picture 2" descr="Desktop Computer Vector Icon For Your Web Site Design Logo App Ui Vector  Illustration Stock Illustration - Download Image Now - iStock">
            <a:extLst>
              <a:ext uri="{FF2B5EF4-FFF2-40B4-BE49-F238E27FC236}">
                <a16:creationId xmlns:a16="http://schemas.microsoft.com/office/drawing/2014/main" id="{5E17A60E-3AC3-7E46-A88B-24CF509C4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060" y="2268084"/>
            <a:ext cx="2321831" cy="232183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rippLite P580-010 Displayport Device Cable - 10 ft 1">
            <a:extLst>
              <a:ext uri="{FF2B5EF4-FFF2-40B4-BE49-F238E27FC236}">
                <a16:creationId xmlns:a16="http://schemas.microsoft.com/office/drawing/2014/main" id="{594A02DF-4919-6244-8850-6E81980CE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93348">
            <a:off x="7087884" y="4374282"/>
            <a:ext cx="1316183" cy="131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66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54DF-7378-3F4B-8332-F0191B9D4D04}"/>
              </a:ext>
            </a:extLst>
          </p:cNvPr>
          <p:cNvSpPr>
            <a:spLocks noGrp="1"/>
          </p:cNvSpPr>
          <p:nvPr>
            <p:ph type="title"/>
          </p:nvPr>
        </p:nvSpPr>
        <p:spPr/>
        <p:txBody>
          <a:bodyPr>
            <a:normAutofit fontScale="90000"/>
          </a:bodyPr>
          <a:lstStyle/>
          <a:p>
            <a:r>
              <a:rPr lang="en-US" sz="3900" dirty="0"/>
              <a:t>2. Explanation of EEG to participant and cap selection</a:t>
            </a:r>
            <a:br>
              <a:rPr lang="en-US" sz="3900" dirty="0"/>
            </a:br>
            <a:endParaRPr lang="en-US" sz="3900" dirty="0"/>
          </a:p>
        </p:txBody>
      </p:sp>
      <p:sp>
        <p:nvSpPr>
          <p:cNvPr id="3" name="Content Placeholder 2">
            <a:extLst>
              <a:ext uri="{FF2B5EF4-FFF2-40B4-BE49-F238E27FC236}">
                <a16:creationId xmlns:a16="http://schemas.microsoft.com/office/drawing/2014/main" id="{2ABC8114-0566-044E-9BA4-4E167B87A496}"/>
              </a:ext>
            </a:extLst>
          </p:cNvPr>
          <p:cNvSpPr>
            <a:spLocks noGrp="1"/>
          </p:cNvSpPr>
          <p:nvPr>
            <p:ph idx="1"/>
          </p:nvPr>
        </p:nvSpPr>
        <p:spPr>
          <a:xfrm>
            <a:off x="838200" y="1825625"/>
            <a:ext cx="9138557" cy="4351338"/>
          </a:xfrm>
        </p:spPr>
        <p:txBody>
          <a:bodyPr>
            <a:normAutofit fontScale="92500" lnSpcReduction="20000"/>
          </a:bodyPr>
          <a:lstStyle/>
          <a:p>
            <a:r>
              <a:rPr lang="en-US" dirty="0"/>
              <a:t>The most important aspect of any study is participant consent</a:t>
            </a:r>
          </a:p>
          <a:p>
            <a:pPr lvl="1"/>
            <a:r>
              <a:rPr lang="en-US" dirty="0"/>
              <a:t>Important that participant is made aware or EEG procedure during consent</a:t>
            </a:r>
          </a:p>
          <a:p>
            <a:pPr lvl="1"/>
            <a:endParaRPr lang="en-US" dirty="0"/>
          </a:p>
          <a:p>
            <a:r>
              <a:rPr lang="en-US" dirty="0"/>
              <a:t>Before beginning capping, important that participant understands what is involved</a:t>
            </a:r>
          </a:p>
          <a:p>
            <a:endParaRPr lang="en-US" dirty="0"/>
          </a:p>
          <a:p>
            <a:r>
              <a:rPr lang="en-US" dirty="0"/>
              <a:t>Before each step involving doing something to the participant (e.g., measuring head) explain what you are doing</a:t>
            </a:r>
          </a:p>
          <a:p>
            <a:endParaRPr lang="en-US" dirty="0"/>
          </a:p>
          <a:p>
            <a:r>
              <a:rPr lang="en-US" dirty="0"/>
              <a:t>Measure head and select appropriate cap; prepare with electrodes, etc.</a:t>
            </a:r>
          </a:p>
        </p:txBody>
      </p:sp>
      <p:pic>
        <p:nvPicPr>
          <p:cNvPr id="7170" name="Picture 2">
            <a:extLst>
              <a:ext uri="{FF2B5EF4-FFF2-40B4-BE49-F238E27FC236}">
                <a16:creationId xmlns:a16="http://schemas.microsoft.com/office/drawing/2014/main" id="{89CE7151-0757-6749-94ED-24E52800A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686" y="4938050"/>
            <a:ext cx="912813" cy="9128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2 people talking.1smaller.9Jul2018 - Aptica, LLC">
            <a:extLst>
              <a:ext uri="{FF2B5EF4-FFF2-40B4-BE49-F238E27FC236}">
                <a16:creationId xmlns:a16="http://schemas.microsoft.com/office/drawing/2014/main" id="{F59FB05F-71F7-7144-B1CA-41B6C1ED8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828" y="1824462"/>
            <a:ext cx="2349318" cy="2018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rain Products Press Release: Overview of Easycap EEG Recording Caps">
            <a:extLst>
              <a:ext uri="{FF2B5EF4-FFF2-40B4-BE49-F238E27FC236}">
                <a16:creationId xmlns:a16="http://schemas.microsoft.com/office/drawing/2014/main" id="{1A4DD524-0709-D946-BAB9-D213CEC825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119" y="4593000"/>
            <a:ext cx="1232436" cy="123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49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Nitrile,  Disposable Gloves,  L,  Powder-Free,  3 mil Palm Thickness">
            <a:extLst>
              <a:ext uri="{FF2B5EF4-FFF2-40B4-BE49-F238E27FC236}">
                <a16:creationId xmlns:a16="http://schemas.microsoft.com/office/drawing/2014/main" id="{9D6C2FD4-8792-2E4F-BF07-57C1A784F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95442" flipH="1">
            <a:off x="8337199" y="1377388"/>
            <a:ext cx="1080550" cy="1080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8A54DF-7378-3F4B-8332-F0191B9D4D04}"/>
              </a:ext>
            </a:extLst>
          </p:cNvPr>
          <p:cNvSpPr>
            <a:spLocks noGrp="1"/>
          </p:cNvSpPr>
          <p:nvPr>
            <p:ph type="title"/>
          </p:nvPr>
        </p:nvSpPr>
        <p:spPr/>
        <p:txBody>
          <a:bodyPr/>
          <a:lstStyle/>
          <a:p>
            <a:r>
              <a:rPr lang="en-US" dirty="0"/>
              <a:t>3. Capping</a:t>
            </a:r>
          </a:p>
        </p:txBody>
      </p:sp>
      <p:sp>
        <p:nvSpPr>
          <p:cNvPr id="3" name="Content Placeholder 2">
            <a:extLst>
              <a:ext uri="{FF2B5EF4-FFF2-40B4-BE49-F238E27FC236}">
                <a16:creationId xmlns:a16="http://schemas.microsoft.com/office/drawing/2014/main" id="{2ABC8114-0566-044E-9BA4-4E167B87A496}"/>
              </a:ext>
            </a:extLst>
          </p:cNvPr>
          <p:cNvSpPr>
            <a:spLocks noGrp="1"/>
          </p:cNvSpPr>
          <p:nvPr>
            <p:ph idx="1"/>
          </p:nvPr>
        </p:nvSpPr>
        <p:spPr>
          <a:xfrm>
            <a:off x="560614" y="1858738"/>
            <a:ext cx="9693729" cy="4351338"/>
          </a:xfrm>
        </p:spPr>
        <p:txBody>
          <a:bodyPr>
            <a:normAutofit fontScale="77500" lnSpcReduction="20000"/>
          </a:bodyPr>
          <a:lstStyle/>
          <a:p>
            <a:r>
              <a:rPr lang="en-US" dirty="0"/>
              <a:t>Wear gloves, maintain constant communication with participant</a:t>
            </a:r>
          </a:p>
          <a:p>
            <a:endParaRPr lang="en-US" dirty="0"/>
          </a:p>
          <a:p>
            <a:r>
              <a:rPr lang="en-US" dirty="0"/>
              <a:t>Work to apply the cap as quickly as you can without sacrificing quality </a:t>
            </a:r>
          </a:p>
          <a:p>
            <a:endParaRPr lang="en-US" dirty="0"/>
          </a:p>
          <a:p>
            <a:r>
              <a:rPr lang="en-US" dirty="0"/>
              <a:t>Ensure best connection possible for electrodes without causing discomfort for participant</a:t>
            </a:r>
          </a:p>
          <a:p>
            <a:endParaRPr lang="en-US" dirty="0"/>
          </a:p>
          <a:p>
            <a:r>
              <a:rPr lang="en-US" dirty="0"/>
              <a:t>Ensure cap is properly sized, and properly centered front-to-back and left-to-right</a:t>
            </a:r>
          </a:p>
          <a:p>
            <a:pPr lvl="1"/>
            <a:r>
              <a:rPr lang="en-US" dirty="0"/>
              <a:t>Have second person confirm</a:t>
            </a:r>
          </a:p>
          <a:p>
            <a:pPr lvl="1"/>
            <a:endParaRPr lang="en-US" dirty="0"/>
          </a:p>
          <a:p>
            <a:r>
              <a:rPr lang="en-US" dirty="0"/>
              <a:t>Work to adjust impedance for all electrodes; start with ground and reference</a:t>
            </a:r>
          </a:p>
          <a:p>
            <a:endParaRPr lang="en-US" dirty="0"/>
          </a:p>
          <a:p>
            <a:r>
              <a:rPr lang="en-US" dirty="0"/>
              <a:t>Ensure all impedances (or at least key electrodes) at appropriate levels</a:t>
            </a:r>
          </a:p>
          <a:p>
            <a:endParaRPr lang="en-US" dirty="0"/>
          </a:p>
        </p:txBody>
      </p:sp>
      <p:pic>
        <p:nvPicPr>
          <p:cNvPr id="7" name="Picture 6">
            <a:extLst>
              <a:ext uri="{FF2B5EF4-FFF2-40B4-BE49-F238E27FC236}">
                <a16:creationId xmlns:a16="http://schemas.microsoft.com/office/drawing/2014/main" id="{75B2E769-CA7A-CD42-86C8-D4826491AB4C}"/>
              </a:ext>
            </a:extLst>
          </p:cNvPr>
          <p:cNvPicPr>
            <a:picLocks noChangeAspect="1"/>
          </p:cNvPicPr>
          <p:nvPr/>
        </p:nvPicPr>
        <p:blipFill>
          <a:blip r:embed="rId3"/>
          <a:stretch>
            <a:fillRect/>
          </a:stretch>
        </p:blipFill>
        <p:spPr>
          <a:xfrm>
            <a:off x="9608551" y="114299"/>
            <a:ext cx="2471534" cy="3004457"/>
          </a:xfrm>
          <a:prstGeom prst="rect">
            <a:avLst/>
          </a:prstGeom>
        </p:spPr>
      </p:pic>
      <p:pic>
        <p:nvPicPr>
          <p:cNvPr id="8" name="Picture 4" descr="EGI interface which allows to identify electrode whose impedance are... |  Download Scientific Diagram">
            <a:extLst>
              <a:ext uri="{FF2B5EF4-FFF2-40B4-BE49-F238E27FC236}">
                <a16:creationId xmlns:a16="http://schemas.microsoft.com/office/drawing/2014/main" id="{DCC7A5C7-AE7B-044B-A3B1-3824AA2E5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5407" y="4963887"/>
            <a:ext cx="2467606" cy="182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373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54DF-7378-3F4B-8332-F0191B9D4D04}"/>
              </a:ext>
            </a:extLst>
          </p:cNvPr>
          <p:cNvSpPr>
            <a:spLocks noGrp="1"/>
          </p:cNvSpPr>
          <p:nvPr>
            <p:ph type="title"/>
          </p:nvPr>
        </p:nvSpPr>
        <p:spPr>
          <a:xfrm>
            <a:off x="805542" y="290742"/>
            <a:ext cx="10515600" cy="1325563"/>
          </a:xfrm>
        </p:spPr>
        <p:txBody>
          <a:bodyPr/>
          <a:lstStyle/>
          <a:p>
            <a:r>
              <a:rPr lang="en-US" dirty="0"/>
              <a:t>4. Demonstration of artifacts to participant </a:t>
            </a:r>
          </a:p>
        </p:txBody>
      </p:sp>
      <p:sp>
        <p:nvSpPr>
          <p:cNvPr id="3" name="Content Placeholder 2">
            <a:extLst>
              <a:ext uri="{FF2B5EF4-FFF2-40B4-BE49-F238E27FC236}">
                <a16:creationId xmlns:a16="http://schemas.microsoft.com/office/drawing/2014/main" id="{2ABC8114-0566-044E-9BA4-4E167B87A496}"/>
              </a:ext>
            </a:extLst>
          </p:cNvPr>
          <p:cNvSpPr>
            <a:spLocks noGrp="1"/>
          </p:cNvSpPr>
          <p:nvPr>
            <p:ph idx="1"/>
          </p:nvPr>
        </p:nvSpPr>
        <p:spPr>
          <a:xfrm>
            <a:off x="838200" y="2037897"/>
            <a:ext cx="10515600" cy="4351338"/>
          </a:xfrm>
        </p:spPr>
        <p:txBody>
          <a:bodyPr>
            <a:normAutofit fontScale="77500" lnSpcReduction="20000"/>
          </a:bodyPr>
          <a:lstStyle/>
          <a:p>
            <a:r>
              <a:rPr lang="en-US" dirty="0"/>
              <a:t>Allow participant to view real-time EEG data collection</a:t>
            </a:r>
          </a:p>
          <a:p>
            <a:endParaRPr lang="en-US" dirty="0"/>
          </a:p>
          <a:p>
            <a:r>
              <a:rPr lang="en-US" dirty="0"/>
              <a:t>Explain that we cannot tell what they are thinking by looking at it</a:t>
            </a:r>
          </a:p>
          <a:p>
            <a:endParaRPr lang="en-US" dirty="0"/>
          </a:p>
          <a:p>
            <a:r>
              <a:rPr lang="en-US" dirty="0"/>
              <a:t>Explain we can tell if data quality is good or not</a:t>
            </a:r>
          </a:p>
          <a:p>
            <a:endParaRPr lang="en-US" dirty="0"/>
          </a:p>
          <a:p>
            <a:r>
              <a:rPr lang="en-US" dirty="0"/>
              <a:t>Explain how brain signals are small, but artifacts large and need their help to reduce artifacts</a:t>
            </a:r>
          </a:p>
          <a:p>
            <a:endParaRPr lang="en-US" dirty="0"/>
          </a:p>
          <a:p>
            <a:r>
              <a:rPr lang="en-US" dirty="0"/>
              <a:t>Demo blinks, saccades, eyes closed, muscle tension</a:t>
            </a:r>
          </a:p>
          <a:p>
            <a:endParaRPr lang="en-US" dirty="0"/>
          </a:p>
          <a:p>
            <a:r>
              <a:rPr lang="en-US" dirty="0"/>
              <a:t>Ask them to limit these during study; note we may remind them</a:t>
            </a:r>
          </a:p>
        </p:txBody>
      </p:sp>
      <p:pic>
        <p:nvPicPr>
          <p:cNvPr id="4" name="Picture 3">
            <a:extLst>
              <a:ext uri="{FF2B5EF4-FFF2-40B4-BE49-F238E27FC236}">
                <a16:creationId xmlns:a16="http://schemas.microsoft.com/office/drawing/2014/main" id="{C6D38128-9F01-4845-808C-CFB841E26755}"/>
              </a:ext>
            </a:extLst>
          </p:cNvPr>
          <p:cNvPicPr>
            <a:picLocks noChangeAspect="1"/>
          </p:cNvPicPr>
          <p:nvPr/>
        </p:nvPicPr>
        <p:blipFill>
          <a:blip r:embed="rId2"/>
          <a:stretch>
            <a:fillRect/>
          </a:stretch>
        </p:blipFill>
        <p:spPr>
          <a:xfrm>
            <a:off x="8654142" y="1367057"/>
            <a:ext cx="3521530" cy="2696759"/>
          </a:xfrm>
          <a:prstGeom prst="rect">
            <a:avLst/>
          </a:prstGeom>
        </p:spPr>
      </p:pic>
    </p:spTree>
    <p:extLst>
      <p:ext uri="{BB962C8B-B14F-4D97-AF65-F5344CB8AC3E}">
        <p14:creationId xmlns:p14="http://schemas.microsoft.com/office/powerpoint/2010/main" val="810909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54DF-7378-3F4B-8332-F0191B9D4D04}"/>
              </a:ext>
            </a:extLst>
          </p:cNvPr>
          <p:cNvSpPr>
            <a:spLocks noGrp="1"/>
          </p:cNvSpPr>
          <p:nvPr>
            <p:ph type="title"/>
          </p:nvPr>
        </p:nvSpPr>
        <p:spPr/>
        <p:txBody>
          <a:bodyPr/>
          <a:lstStyle/>
          <a:p>
            <a:r>
              <a:rPr lang="en-US" dirty="0"/>
              <a:t>5. Explanation of task instructions </a:t>
            </a:r>
          </a:p>
        </p:txBody>
      </p:sp>
      <p:sp>
        <p:nvSpPr>
          <p:cNvPr id="3" name="Content Placeholder 2">
            <a:extLst>
              <a:ext uri="{FF2B5EF4-FFF2-40B4-BE49-F238E27FC236}">
                <a16:creationId xmlns:a16="http://schemas.microsoft.com/office/drawing/2014/main" id="{2ABC8114-0566-044E-9BA4-4E167B87A496}"/>
              </a:ext>
            </a:extLst>
          </p:cNvPr>
          <p:cNvSpPr>
            <a:spLocks noGrp="1"/>
          </p:cNvSpPr>
          <p:nvPr>
            <p:ph idx="1"/>
          </p:nvPr>
        </p:nvSpPr>
        <p:spPr/>
        <p:txBody>
          <a:bodyPr/>
          <a:lstStyle/>
          <a:p>
            <a:r>
              <a:rPr lang="en-US" dirty="0"/>
              <a:t>Ensure that participant is comfortable</a:t>
            </a:r>
          </a:p>
          <a:p>
            <a:endParaRPr lang="en-US" dirty="0"/>
          </a:p>
          <a:p>
            <a:r>
              <a:rPr lang="en-US" dirty="0"/>
              <a:t>Ensure that they fully understand all task instructions</a:t>
            </a:r>
          </a:p>
          <a:p>
            <a:endParaRPr lang="en-US" dirty="0"/>
          </a:p>
          <a:p>
            <a:r>
              <a:rPr lang="en-US" dirty="0"/>
              <a:t>Most tasks will involve a practice session to confirm understanding</a:t>
            </a:r>
          </a:p>
          <a:p>
            <a:endParaRPr lang="en-US" dirty="0"/>
          </a:p>
          <a:p>
            <a:r>
              <a:rPr lang="en-US" dirty="0"/>
              <a:t>Data collected from someone that does not understand the task is not usable</a:t>
            </a:r>
          </a:p>
        </p:txBody>
      </p:sp>
      <p:pic>
        <p:nvPicPr>
          <p:cNvPr id="4" name="Picture 4" descr="2 people talking.1smaller.9Jul2018 - Aptica, LLC">
            <a:extLst>
              <a:ext uri="{FF2B5EF4-FFF2-40B4-BE49-F238E27FC236}">
                <a16:creationId xmlns:a16="http://schemas.microsoft.com/office/drawing/2014/main" id="{EF46943F-6729-3C44-8D4A-0FE5491C5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4386" y="1187969"/>
            <a:ext cx="3096986" cy="266030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lipart incorrect - Clip Art Library">
            <a:extLst>
              <a:ext uri="{FF2B5EF4-FFF2-40B4-BE49-F238E27FC236}">
                <a16:creationId xmlns:a16="http://schemas.microsoft.com/office/drawing/2014/main" id="{83A0EEAA-FE3C-DC4A-A41A-A3A520C63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614" y="5456638"/>
            <a:ext cx="131445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53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54DF-7378-3F4B-8332-F0191B9D4D04}"/>
              </a:ext>
            </a:extLst>
          </p:cNvPr>
          <p:cNvSpPr>
            <a:spLocks noGrp="1"/>
          </p:cNvSpPr>
          <p:nvPr>
            <p:ph type="title"/>
          </p:nvPr>
        </p:nvSpPr>
        <p:spPr/>
        <p:txBody>
          <a:bodyPr/>
          <a:lstStyle/>
          <a:p>
            <a:r>
              <a:rPr lang="en-US" dirty="0"/>
              <a:t>6. Data collection session(s) and monitoring </a:t>
            </a:r>
          </a:p>
        </p:txBody>
      </p:sp>
      <p:sp>
        <p:nvSpPr>
          <p:cNvPr id="3" name="Content Placeholder 2">
            <a:extLst>
              <a:ext uri="{FF2B5EF4-FFF2-40B4-BE49-F238E27FC236}">
                <a16:creationId xmlns:a16="http://schemas.microsoft.com/office/drawing/2014/main" id="{2ABC8114-0566-044E-9BA4-4E167B87A496}"/>
              </a:ext>
            </a:extLst>
          </p:cNvPr>
          <p:cNvSpPr>
            <a:spLocks noGrp="1"/>
          </p:cNvSpPr>
          <p:nvPr>
            <p:ph idx="1"/>
          </p:nvPr>
        </p:nvSpPr>
        <p:spPr/>
        <p:txBody>
          <a:bodyPr>
            <a:normAutofit fontScale="85000" lnSpcReduction="10000"/>
          </a:bodyPr>
          <a:lstStyle/>
          <a:p>
            <a:r>
              <a:rPr lang="en-US" dirty="0"/>
              <a:t>Make sure data is recording!!</a:t>
            </a:r>
          </a:p>
          <a:p>
            <a:endParaRPr lang="en-US" dirty="0"/>
          </a:p>
          <a:p>
            <a:r>
              <a:rPr lang="en-US" dirty="0"/>
              <a:t>Ensure all task events are operating as expected and all task markers are being sent</a:t>
            </a:r>
          </a:p>
          <a:p>
            <a:endParaRPr lang="en-US" dirty="0"/>
          </a:p>
          <a:p>
            <a:r>
              <a:rPr lang="en-US" dirty="0"/>
              <a:t>Ensure data quality is/remains good. Intervene as necessary</a:t>
            </a:r>
          </a:p>
          <a:p>
            <a:endParaRPr lang="en-US" dirty="0"/>
          </a:p>
          <a:p>
            <a:r>
              <a:rPr lang="en-US" dirty="0"/>
              <a:t>Ensure participant remains comfortable, alert, and performing task properly</a:t>
            </a:r>
          </a:p>
          <a:p>
            <a:endParaRPr lang="en-US" dirty="0"/>
          </a:p>
          <a:p>
            <a:r>
              <a:rPr lang="en-US" dirty="0"/>
              <a:t>Monitor and control surrounding environment (limit noise, presence of others)</a:t>
            </a:r>
          </a:p>
        </p:txBody>
      </p:sp>
      <p:pic>
        <p:nvPicPr>
          <p:cNvPr id="4" name="Picture 3">
            <a:extLst>
              <a:ext uri="{FF2B5EF4-FFF2-40B4-BE49-F238E27FC236}">
                <a16:creationId xmlns:a16="http://schemas.microsoft.com/office/drawing/2014/main" id="{FAE89A63-713F-FE48-BEC1-1420EDF55372}"/>
              </a:ext>
            </a:extLst>
          </p:cNvPr>
          <p:cNvPicPr>
            <a:picLocks noChangeAspect="1"/>
          </p:cNvPicPr>
          <p:nvPr/>
        </p:nvPicPr>
        <p:blipFill>
          <a:blip r:embed="rId2"/>
          <a:stretch>
            <a:fillRect/>
          </a:stretch>
        </p:blipFill>
        <p:spPr>
          <a:xfrm>
            <a:off x="8700491" y="3657598"/>
            <a:ext cx="669388" cy="655865"/>
          </a:xfrm>
          <a:prstGeom prst="rect">
            <a:avLst/>
          </a:prstGeom>
        </p:spPr>
      </p:pic>
      <p:pic>
        <p:nvPicPr>
          <p:cNvPr id="6" name="Picture 5">
            <a:extLst>
              <a:ext uri="{FF2B5EF4-FFF2-40B4-BE49-F238E27FC236}">
                <a16:creationId xmlns:a16="http://schemas.microsoft.com/office/drawing/2014/main" id="{5610EC64-57EB-D545-B3E0-175DCBA31982}"/>
              </a:ext>
            </a:extLst>
          </p:cNvPr>
          <p:cNvPicPr>
            <a:picLocks noChangeAspect="1"/>
          </p:cNvPicPr>
          <p:nvPr/>
        </p:nvPicPr>
        <p:blipFill>
          <a:blip r:embed="rId2"/>
          <a:stretch>
            <a:fillRect/>
          </a:stretch>
        </p:blipFill>
        <p:spPr>
          <a:xfrm>
            <a:off x="11019106" y="2536370"/>
            <a:ext cx="669388" cy="655865"/>
          </a:xfrm>
          <a:prstGeom prst="rect">
            <a:avLst/>
          </a:prstGeom>
        </p:spPr>
      </p:pic>
      <p:pic>
        <p:nvPicPr>
          <p:cNvPr id="7" name="Picture 6">
            <a:extLst>
              <a:ext uri="{FF2B5EF4-FFF2-40B4-BE49-F238E27FC236}">
                <a16:creationId xmlns:a16="http://schemas.microsoft.com/office/drawing/2014/main" id="{55B79281-3B06-B74C-8CBC-8C20C9CCEA23}"/>
              </a:ext>
            </a:extLst>
          </p:cNvPr>
          <p:cNvPicPr>
            <a:picLocks noChangeAspect="1"/>
          </p:cNvPicPr>
          <p:nvPr/>
        </p:nvPicPr>
        <p:blipFill>
          <a:blip r:embed="rId2"/>
          <a:stretch>
            <a:fillRect/>
          </a:stretch>
        </p:blipFill>
        <p:spPr>
          <a:xfrm>
            <a:off x="4885048" y="1690688"/>
            <a:ext cx="669388" cy="655865"/>
          </a:xfrm>
          <a:prstGeom prst="rect">
            <a:avLst/>
          </a:prstGeom>
        </p:spPr>
      </p:pic>
      <p:pic>
        <p:nvPicPr>
          <p:cNvPr id="8" name="Picture 7">
            <a:extLst>
              <a:ext uri="{FF2B5EF4-FFF2-40B4-BE49-F238E27FC236}">
                <a16:creationId xmlns:a16="http://schemas.microsoft.com/office/drawing/2014/main" id="{EC7607AB-E15E-324A-930A-B8C7EC3F87FD}"/>
              </a:ext>
            </a:extLst>
          </p:cNvPr>
          <p:cNvPicPr>
            <a:picLocks noChangeAspect="1"/>
          </p:cNvPicPr>
          <p:nvPr/>
        </p:nvPicPr>
        <p:blipFill>
          <a:blip r:embed="rId2"/>
          <a:stretch>
            <a:fillRect/>
          </a:stretch>
        </p:blipFill>
        <p:spPr>
          <a:xfrm>
            <a:off x="10684412" y="4479470"/>
            <a:ext cx="669388" cy="655865"/>
          </a:xfrm>
          <a:prstGeom prst="rect">
            <a:avLst/>
          </a:prstGeom>
        </p:spPr>
      </p:pic>
    </p:spTree>
    <p:extLst>
      <p:ext uri="{BB962C8B-B14F-4D97-AF65-F5344CB8AC3E}">
        <p14:creationId xmlns:p14="http://schemas.microsoft.com/office/powerpoint/2010/main" val="304084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54DF-7378-3F4B-8332-F0191B9D4D04}"/>
              </a:ext>
            </a:extLst>
          </p:cNvPr>
          <p:cNvSpPr>
            <a:spLocks noGrp="1"/>
          </p:cNvSpPr>
          <p:nvPr>
            <p:ph type="title"/>
          </p:nvPr>
        </p:nvSpPr>
        <p:spPr/>
        <p:txBody>
          <a:bodyPr/>
          <a:lstStyle/>
          <a:p>
            <a:r>
              <a:rPr lang="en-US" dirty="0"/>
              <a:t>7. Cap removal and participant debrief</a:t>
            </a:r>
          </a:p>
        </p:txBody>
      </p:sp>
      <p:sp>
        <p:nvSpPr>
          <p:cNvPr id="3" name="Content Placeholder 2">
            <a:extLst>
              <a:ext uri="{FF2B5EF4-FFF2-40B4-BE49-F238E27FC236}">
                <a16:creationId xmlns:a16="http://schemas.microsoft.com/office/drawing/2014/main" id="{2ABC8114-0566-044E-9BA4-4E167B87A496}"/>
              </a:ext>
            </a:extLst>
          </p:cNvPr>
          <p:cNvSpPr>
            <a:spLocks noGrp="1"/>
          </p:cNvSpPr>
          <p:nvPr>
            <p:ph idx="1"/>
          </p:nvPr>
        </p:nvSpPr>
        <p:spPr/>
        <p:txBody>
          <a:bodyPr/>
          <a:lstStyle/>
          <a:p>
            <a:r>
              <a:rPr lang="en-US" dirty="0"/>
              <a:t>Carefully remove the cap!</a:t>
            </a:r>
          </a:p>
          <a:p>
            <a:endParaRPr lang="en-US" dirty="0"/>
          </a:p>
          <a:p>
            <a:r>
              <a:rPr lang="en-US" dirty="0"/>
              <a:t>Help participant to wipe away gel, saline, etc.</a:t>
            </a:r>
          </a:p>
          <a:p>
            <a:endParaRPr lang="en-US" dirty="0"/>
          </a:p>
          <a:p>
            <a:r>
              <a:rPr lang="en-US" dirty="0"/>
              <a:t>Answer any questions/debrief</a:t>
            </a:r>
          </a:p>
          <a:p>
            <a:pPr marL="0" indent="0">
              <a:buNone/>
            </a:pPr>
            <a:endParaRPr lang="en-US" dirty="0"/>
          </a:p>
        </p:txBody>
      </p:sp>
      <p:pic>
        <p:nvPicPr>
          <p:cNvPr id="4" name="Picture 3">
            <a:extLst>
              <a:ext uri="{FF2B5EF4-FFF2-40B4-BE49-F238E27FC236}">
                <a16:creationId xmlns:a16="http://schemas.microsoft.com/office/drawing/2014/main" id="{DC152492-242E-4A4D-8311-AFFFFA4CE2E5}"/>
              </a:ext>
            </a:extLst>
          </p:cNvPr>
          <p:cNvPicPr>
            <a:picLocks noChangeAspect="1"/>
          </p:cNvPicPr>
          <p:nvPr/>
        </p:nvPicPr>
        <p:blipFill>
          <a:blip r:embed="rId2"/>
          <a:stretch>
            <a:fillRect/>
          </a:stretch>
        </p:blipFill>
        <p:spPr>
          <a:xfrm>
            <a:off x="7981717" y="1825625"/>
            <a:ext cx="2370596" cy="2579244"/>
          </a:xfrm>
          <a:prstGeom prst="rect">
            <a:avLst/>
          </a:prstGeom>
        </p:spPr>
      </p:pic>
      <p:pic>
        <p:nvPicPr>
          <p:cNvPr id="5" name="Picture 4" descr="2 people talking.1smaller.9Jul2018 - Aptica, LLC">
            <a:extLst>
              <a:ext uri="{FF2B5EF4-FFF2-40B4-BE49-F238E27FC236}">
                <a16:creationId xmlns:a16="http://schemas.microsoft.com/office/drawing/2014/main" id="{CCD77D76-8245-E64C-A799-1E433A805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717" y="4630245"/>
            <a:ext cx="2370596" cy="203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448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54DF-7378-3F4B-8332-F0191B9D4D04}"/>
              </a:ext>
            </a:extLst>
          </p:cNvPr>
          <p:cNvSpPr>
            <a:spLocks noGrp="1"/>
          </p:cNvSpPr>
          <p:nvPr>
            <p:ph type="title"/>
          </p:nvPr>
        </p:nvSpPr>
        <p:spPr/>
        <p:txBody>
          <a:bodyPr/>
          <a:lstStyle/>
          <a:p>
            <a:r>
              <a:rPr lang="en-US" dirty="0"/>
              <a:t>8. Cleaning and locking-up supplies </a:t>
            </a:r>
          </a:p>
        </p:txBody>
      </p:sp>
      <p:sp>
        <p:nvSpPr>
          <p:cNvPr id="3" name="Content Placeholder 2">
            <a:extLst>
              <a:ext uri="{FF2B5EF4-FFF2-40B4-BE49-F238E27FC236}">
                <a16:creationId xmlns:a16="http://schemas.microsoft.com/office/drawing/2014/main" id="{2ABC8114-0566-044E-9BA4-4E167B87A496}"/>
              </a:ext>
            </a:extLst>
          </p:cNvPr>
          <p:cNvSpPr>
            <a:spLocks noGrp="1"/>
          </p:cNvSpPr>
          <p:nvPr>
            <p:ph idx="1"/>
          </p:nvPr>
        </p:nvSpPr>
        <p:spPr/>
        <p:txBody>
          <a:bodyPr/>
          <a:lstStyle/>
          <a:p>
            <a:r>
              <a:rPr lang="en-US" dirty="0"/>
              <a:t>Clean and disinfect EEG cap/electrodes</a:t>
            </a:r>
          </a:p>
          <a:p>
            <a:endParaRPr lang="en-US" dirty="0"/>
          </a:p>
          <a:p>
            <a:r>
              <a:rPr lang="en-US" dirty="0"/>
              <a:t>Dispose of all garbage properly</a:t>
            </a:r>
          </a:p>
          <a:p>
            <a:endParaRPr lang="en-US" dirty="0"/>
          </a:p>
          <a:p>
            <a:r>
              <a:rPr lang="en-US" dirty="0"/>
              <a:t>Clean up room and equipment as needed</a:t>
            </a:r>
          </a:p>
          <a:p>
            <a:endParaRPr lang="en-US" dirty="0"/>
          </a:p>
          <a:p>
            <a:r>
              <a:rPr lang="en-US" dirty="0"/>
              <a:t>Lock up all supplies and set batteries to recharge</a:t>
            </a:r>
          </a:p>
        </p:txBody>
      </p:sp>
      <p:pic>
        <p:nvPicPr>
          <p:cNvPr id="4" name="Picture 2" descr="How to Clean and Disinfect Your Home Against COVID-19">
            <a:extLst>
              <a:ext uri="{FF2B5EF4-FFF2-40B4-BE49-F238E27FC236}">
                <a16:creationId xmlns:a16="http://schemas.microsoft.com/office/drawing/2014/main" id="{DA72A659-B7D9-8247-8FD8-5DB12052E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830" y="1924390"/>
            <a:ext cx="3530547" cy="23536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D1E30B-B738-FB44-8EF5-779E45C70BC6}"/>
              </a:ext>
            </a:extLst>
          </p:cNvPr>
          <p:cNvPicPr>
            <a:picLocks noChangeAspect="1"/>
          </p:cNvPicPr>
          <p:nvPr/>
        </p:nvPicPr>
        <p:blipFill>
          <a:blip r:embed="rId3"/>
          <a:stretch>
            <a:fillRect/>
          </a:stretch>
        </p:blipFill>
        <p:spPr>
          <a:xfrm>
            <a:off x="10478408" y="4723372"/>
            <a:ext cx="1275561" cy="1746157"/>
          </a:xfrm>
          <a:prstGeom prst="rect">
            <a:avLst/>
          </a:prstGeom>
        </p:spPr>
      </p:pic>
      <p:pic>
        <p:nvPicPr>
          <p:cNvPr id="14340" name="Picture 4" descr="PowerPack » Brain Vision">
            <a:extLst>
              <a:ext uri="{FF2B5EF4-FFF2-40B4-BE49-F238E27FC236}">
                <a16:creationId xmlns:a16="http://schemas.microsoft.com/office/drawing/2014/main" id="{AAA8E031-4AD9-684E-B38A-A5B53FBF5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199" y="5002137"/>
            <a:ext cx="1943951" cy="14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1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9D78-C14F-0245-8BAD-BE4EA8DC4068}"/>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06771A2-51D6-AE4D-BA43-737394724208}"/>
              </a:ext>
            </a:extLst>
          </p:cNvPr>
          <p:cNvSpPr>
            <a:spLocks noGrp="1"/>
          </p:cNvSpPr>
          <p:nvPr>
            <p:ph idx="1"/>
          </p:nvPr>
        </p:nvSpPr>
        <p:spPr/>
        <p:txBody>
          <a:bodyPr>
            <a:normAutofit/>
          </a:bodyPr>
          <a:lstStyle/>
          <a:p>
            <a:pPr marL="514350" indent="-514350">
              <a:buFont typeface="+mj-lt"/>
              <a:buAutoNum type="arabicPeriod"/>
            </a:pPr>
            <a:r>
              <a:rPr lang="en-US" dirty="0"/>
              <a:t>General guidelines and best practices for EEG</a:t>
            </a:r>
          </a:p>
          <a:p>
            <a:pPr marL="514350" indent="-514350">
              <a:buFont typeface="+mj-lt"/>
              <a:buAutoNum type="arabicPeriod"/>
            </a:pPr>
            <a:r>
              <a:rPr lang="en-US" dirty="0"/>
              <a:t>General EEG data collection protocol</a:t>
            </a:r>
          </a:p>
          <a:p>
            <a:pPr marL="514350" indent="-514350">
              <a:buFont typeface="+mj-lt"/>
              <a:buAutoNum type="arabicPeriod"/>
            </a:pPr>
            <a:r>
              <a:rPr lang="en-US" dirty="0"/>
              <a:t>Monitoring data collection</a:t>
            </a:r>
          </a:p>
          <a:p>
            <a:pPr marL="514350" indent="-514350">
              <a:buFont typeface="+mj-lt"/>
              <a:buAutoNum type="arabicPeriod"/>
            </a:pPr>
            <a:r>
              <a:rPr lang="en-US" dirty="0"/>
              <a:t>Specific issues and how to troubleshoot</a:t>
            </a:r>
          </a:p>
          <a:p>
            <a:pPr marL="514350" indent="-514350">
              <a:buFont typeface="+mj-lt"/>
              <a:buAutoNum type="arabicPeriod"/>
            </a:pPr>
            <a:r>
              <a:rPr lang="en-US" dirty="0"/>
              <a:t>Overview of system/study-specific differences</a:t>
            </a:r>
          </a:p>
          <a:p>
            <a:pPr marL="0" indent="0">
              <a:buNone/>
            </a:pPr>
            <a:endParaRPr lang="en-US" dirty="0"/>
          </a:p>
          <a:p>
            <a:pPr marL="0" indent="0">
              <a:buNone/>
            </a:pPr>
            <a:r>
              <a:rPr lang="en-US" i="1" dirty="0"/>
              <a:t>Following module: Tour of data collection rooms</a:t>
            </a:r>
          </a:p>
        </p:txBody>
      </p:sp>
    </p:spTree>
    <p:extLst>
      <p:ext uri="{BB962C8B-B14F-4D97-AF65-F5344CB8AC3E}">
        <p14:creationId xmlns:p14="http://schemas.microsoft.com/office/powerpoint/2010/main" val="1742083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887B-9ABA-9D46-980B-94DE35D7178C}"/>
              </a:ext>
            </a:extLst>
          </p:cNvPr>
          <p:cNvSpPr>
            <a:spLocks noGrp="1"/>
          </p:cNvSpPr>
          <p:nvPr>
            <p:ph type="title"/>
          </p:nvPr>
        </p:nvSpPr>
        <p:spPr/>
        <p:txBody>
          <a:bodyPr/>
          <a:lstStyle/>
          <a:p>
            <a:r>
              <a:rPr lang="en-US" dirty="0"/>
              <a:t>9. Backing up data and finalizing notes</a:t>
            </a:r>
          </a:p>
        </p:txBody>
      </p:sp>
      <p:sp>
        <p:nvSpPr>
          <p:cNvPr id="3" name="Content Placeholder 2">
            <a:extLst>
              <a:ext uri="{FF2B5EF4-FFF2-40B4-BE49-F238E27FC236}">
                <a16:creationId xmlns:a16="http://schemas.microsoft.com/office/drawing/2014/main" id="{B81177E4-9B38-DC4D-97CC-C40FB5E72153}"/>
              </a:ext>
            </a:extLst>
          </p:cNvPr>
          <p:cNvSpPr>
            <a:spLocks noGrp="1"/>
          </p:cNvSpPr>
          <p:nvPr>
            <p:ph idx="1"/>
          </p:nvPr>
        </p:nvSpPr>
        <p:spPr/>
        <p:txBody>
          <a:bodyPr>
            <a:normAutofit lnSpcReduction="10000"/>
          </a:bodyPr>
          <a:lstStyle/>
          <a:p>
            <a:r>
              <a:rPr lang="en-US" dirty="0"/>
              <a:t>The study is not complete until all data is backed up in at least two locations and all notes are finalized</a:t>
            </a:r>
          </a:p>
          <a:p>
            <a:endParaRPr lang="en-US" dirty="0"/>
          </a:p>
          <a:p>
            <a:r>
              <a:rPr lang="en-US" dirty="0"/>
              <a:t>It is not a question of IF, but WHEN hard drives or servers will </a:t>
            </a:r>
            <a:r>
              <a:rPr lang="en-US" dirty="0" err="1"/>
              <a:t>faili</a:t>
            </a:r>
            <a:endParaRPr lang="en-US" dirty="0"/>
          </a:p>
          <a:p>
            <a:pPr lvl="1"/>
            <a:r>
              <a:rPr lang="en-US" dirty="0"/>
              <a:t>If data exists in only one location, then it is NOT permanent!</a:t>
            </a:r>
          </a:p>
          <a:p>
            <a:pPr lvl="1"/>
            <a:endParaRPr lang="en-US" dirty="0"/>
          </a:p>
          <a:p>
            <a:r>
              <a:rPr lang="en-US" dirty="0"/>
              <a:t>All data should be backed up immediately following the study</a:t>
            </a:r>
          </a:p>
          <a:p>
            <a:endParaRPr lang="en-US" dirty="0"/>
          </a:p>
          <a:p>
            <a:r>
              <a:rPr lang="en-US" dirty="0"/>
              <a:t>Data cannot be properly analyzed if pertinent information is missing; notes of all abnormalities, etc., must be finalized</a:t>
            </a:r>
          </a:p>
        </p:txBody>
      </p:sp>
      <p:pic>
        <p:nvPicPr>
          <p:cNvPr id="4" name="Picture 4" descr="Ruled Note Paper Free Stock Photo - Public Domain Pictures">
            <a:extLst>
              <a:ext uri="{FF2B5EF4-FFF2-40B4-BE49-F238E27FC236}">
                <a16:creationId xmlns:a16="http://schemas.microsoft.com/office/drawing/2014/main" id="{BEC7CEB9-BA34-0443-A871-816BD4468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402" y="2295580"/>
            <a:ext cx="871550" cy="6849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D Blue 1TB Internal SATA Hard Drive for Desktops (OEM/Bare Drive) WD10EZEX  - Best Buy">
            <a:extLst>
              <a:ext uri="{FF2B5EF4-FFF2-40B4-BE49-F238E27FC236}">
                <a16:creationId xmlns:a16="http://schemas.microsoft.com/office/drawing/2014/main" id="{D985A509-855E-2A4A-837D-A3CD75D95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259288" y="2295580"/>
            <a:ext cx="652114" cy="647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147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636D-7BFB-AD4D-BE17-E387E7DF1732}"/>
              </a:ext>
            </a:extLst>
          </p:cNvPr>
          <p:cNvSpPr>
            <a:spLocks noGrp="1"/>
          </p:cNvSpPr>
          <p:nvPr>
            <p:ph type="title"/>
          </p:nvPr>
        </p:nvSpPr>
        <p:spPr/>
        <p:txBody>
          <a:bodyPr/>
          <a:lstStyle/>
          <a:p>
            <a:r>
              <a:rPr lang="en-US" dirty="0"/>
              <a:t>Interim summary</a:t>
            </a:r>
          </a:p>
        </p:txBody>
      </p:sp>
      <p:sp>
        <p:nvSpPr>
          <p:cNvPr id="3" name="Content Placeholder 2">
            <a:extLst>
              <a:ext uri="{FF2B5EF4-FFF2-40B4-BE49-F238E27FC236}">
                <a16:creationId xmlns:a16="http://schemas.microsoft.com/office/drawing/2014/main" id="{00AAEA70-92BC-4E4C-BD1A-23B72D450275}"/>
              </a:ext>
            </a:extLst>
          </p:cNvPr>
          <p:cNvSpPr>
            <a:spLocks noGrp="1"/>
          </p:cNvSpPr>
          <p:nvPr>
            <p:ph idx="1"/>
          </p:nvPr>
        </p:nvSpPr>
        <p:spPr>
          <a:xfrm>
            <a:off x="838200" y="1540933"/>
            <a:ext cx="10515600" cy="4636030"/>
          </a:xfrm>
        </p:spPr>
        <p:txBody>
          <a:bodyPr>
            <a:normAutofit fontScale="77500" lnSpcReduction="20000"/>
          </a:bodyPr>
          <a:lstStyle/>
          <a:p>
            <a:pPr marL="0" indent="0">
              <a:buNone/>
            </a:pPr>
            <a:endParaRPr lang="en-US" dirty="0"/>
          </a:p>
          <a:p>
            <a:pPr marL="514350" indent="-514350">
              <a:buFont typeface="+mj-lt"/>
              <a:buAutoNum type="arabicPeriod"/>
            </a:pPr>
            <a:r>
              <a:rPr lang="en-US" dirty="0"/>
              <a:t>Maintain good communication with participant </a:t>
            </a:r>
          </a:p>
          <a:p>
            <a:pPr marL="514350" indent="-514350">
              <a:buFont typeface="+mj-lt"/>
              <a:buAutoNum type="arabicPeriod"/>
            </a:pPr>
            <a:endParaRPr lang="en-US" dirty="0"/>
          </a:p>
          <a:p>
            <a:pPr marL="514350" indent="-514350">
              <a:buFont typeface="+mj-lt"/>
              <a:buAutoNum type="arabicPeriod"/>
            </a:pPr>
            <a:r>
              <a:rPr lang="en-US" dirty="0"/>
              <a:t>Ensure participant understands task instructions</a:t>
            </a:r>
          </a:p>
          <a:p>
            <a:pPr marL="514350" indent="-514350">
              <a:buFont typeface="+mj-lt"/>
              <a:buAutoNum type="arabicPeriod"/>
            </a:pPr>
            <a:endParaRPr lang="en-US" dirty="0"/>
          </a:p>
          <a:p>
            <a:pPr marL="514350" indent="-514350">
              <a:buFont typeface="+mj-lt"/>
              <a:buAutoNum type="arabicPeriod"/>
            </a:pPr>
            <a:r>
              <a:rPr lang="en-US" dirty="0"/>
              <a:t>Apply the cap as quickly as possible without sacrificing data quality or causing discomfort</a:t>
            </a:r>
          </a:p>
          <a:p>
            <a:pPr marL="514350" indent="-514350">
              <a:buFont typeface="+mj-lt"/>
              <a:buAutoNum type="arabicPeriod"/>
            </a:pPr>
            <a:endParaRPr lang="en-US" dirty="0"/>
          </a:p>
          <a:p>
            <a:pPr marL="514350" indent="-514350">
              <a:buFont typeface="+mj-lt"/>
              <a:buAutoNum type="arabicPeriod"/>
            </a:pPr>
            <a:r>
              <a:rPr lang="en-US" dirty="0"/>
              <a:t>Monitor participant, task, EEG, and the environment</a:t>
            </a:r>
          </a:p>
          <a:p>
            <a:pPr marL="514350" indent="-514350">
              <a:buFont typeface="+mj-lt"/>
              <a:buAutoNum type="arabicPeriod"/>
            </a:pPr>
            <a:endParaRPr lang="en-US" dirty="0"/>
          </a:p>
          <a:p>
            <a:pPr marL="514350" indent="-514350">
              <a:buFont typeface="+mj-lt"/>
              <a:buAutoNum type="arabicPeriod"/>
            </a:pPr>
            <a:r>
              <a:rPr lang="en-US" dirty="0"/>
              <a:t>Data that is not backed up is not permanent</a:t>
            </a:r>
          </a:p>
          <a:p>
            <a:pPr marL="514350" indent="-514350">
              <a:buFont typeface="+mj-lt"/>
              <a:buAutoNum type="arabicPeriod"/>
            </a:pPr>
            <a:endParaRPr lang="en-US" dirty="0"/>
          </a:p>
          <a:p>
            <a:pPr marL="514350" indent="-514350">
              <a:buFont typeface="+mj-lt"/>
              <a:buAutoNum type="arabicPeriod"/>
            </a:pPr>
            <a:r>
              <a:rPr lang="en-US" dirty="0"/>
              <a:t>Clean up!</a:t>
            </a:r>
          </a:p>
          <a:p>
            <a:pPr marL="514350" indent="-514350">
              <a:buFont typeface="+mj-lt"/>
              <a:buAutoNum type="arabicPeriod"/>
            </a:pPr>
            <a:endParaRPr lang="en-US" dirty="0"/>
          </a:p>
        </p:txBody>
      </p:sp>
    </p:spTree>
    <p:extLst>
      <p:ext uri="{BB962C8B-B14F-4D97-AF65-F5344CB8AC3E}">
        <p14:creationId xmlns:p14="http://schemas.microsoft.com/office/powerpoint/2010/main" val="118479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22C9-9D48-5448-86E7-083ECA1356EA}"/>
              </a:ext>
            </a:extLst>
          </p:cNvPr>
          <p:cNvSpPr>
            <a:spLocks noGrp="1"/>
          </p:cNvSpPr>
          <p:nvPr>
            <p:ph type="title"/>
          </p:nvPr>
        </p:nvSpPr>
        <p:spPr>
          <a:xfrm>
            <a:off x="838200" y="2663825"/>
            <a:ext cx="10515600" cy="1325563"/>
          </a:xfrm>
        </p:spPr>
        <p:txBody>
          <a:bodyPr/>
          <a:lstStyle/>
          <a:p>
            <a:pPr algn="ctr"/>
            <a:r>
              <a:rPr lang="en-US" b="1" dirty="0"/>
              <a:t>Monitoring Data Collection</a:t>
            </a:r>
          </a:p>
        </p:txBody>
      </p:sp>
    </p:spTree>
    <p:extLst>
      <p:ext uri="{BB962C8B-B14F-4D97-AF65-F5344CB8AC3E}">
        <p14:creationId xmlns:p14="http://schemas.microsoft.com/office/powerpoint/2010/main" val="135050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06A6-974C-CB46-BA65-A6828F422DE9}"/>
              </a:ext>
            </a:extLst>
          </p:cNvPr>
          <p:cNvSpPr>
            <a:spLocks noGrp="1"/>
          </p:cNvSpPr>
          <p:nvPr>
            <p:ph type="title"/>
          </p:nvPr>
        </p:nvSpPr>
        <p:spPr/>
        <p:txBody>
          <a:bodyPr/>
          <a:lstStyle/>
          <a:p>
            <a:r>
              <a:rPr lang="en-US" dirty="0"/>
              <a:t>Stay vigilant!</a:t>
            </a:r>
          </a:p>
        </p:txBody>
      </p:sp>
      <p:sp>
        <p:nvSpPr>
          <p:cNvPr id="3" name="Content Placeholder 2">
            <a:extLst>
              <a:ext uri="{FF2B5EF4-FFF2-40B4-BE49-F238E27FC236}">
                <a16:creationId xmlns:a16="http://schemas.microsoft.com/office/drawing/2014/main" id="{6E9E517C-D0F1-8D40-BDAF-6DF84E94929D}"/>
              </a:ext>
            </a:extLst>
          </p:cNvPr>
          <p:cNvSpPr>
            <a:spLocks noGrp="1"/>
          </p:cNvSpPr>
          <p:nvPr>
            <p:ph idx="1"/>
          </p:nvPr>
        </p:nvSpPr>
        <p:spPr>
          <a:xfrm>
            <a:off x="838199" y="1825625"/>
            <a:ext cx="10930467" cy="4351338"/>
          </a:xfrm>
        </p:spPr>
        <p:txBody>
          <a:bodyPr>
            <a:normAutofit fontScale="92500" lnSpcReduction="20000"/>
          </a:bodyPr>
          <a:lstStyle/>
          <a:p>
            <a:r>
              <a:rPr lang="en-US" dirty="0"/>
              <a:t>Once the study is set up and running, it is tempting to use the time to read, surf the internet, or study for a class. Please do not do this!</a:t>
            </a:r>
          </a:p>
          <a:p>
            <a:endParaRPr lang="en-US" dirty="0"/>
          </a:p>
          <a:p>
            <a:r>
              <a:rPr lang="en-US" dirty="0"/>
              <a:t>Nearly every EEG study that I have ever run has at least one abnormality arise that needs to be dealt with</a:t>
            </a:r>
          </a:p>
          <a:p>
            <a:endParaRPr lang="en-US" dirty="0"/>
          </a:p>
          <a:p>
            <a:r>
              <a:rPr lang="en-US" dirty="0"/>
              <a:t>It is crucial that you continue to closely monitor the EEG, task, the participant, and the surrounding environment.</a:t>
            </a:r>
          </a:p>
          <a:p>
            <a:pPr lvl="1"/>
            <a:r>
              <a:rPr lang="en-US" dirty="0"/>
              <a:t>Where appropriate, intervene to improve/maintain data quality</a:t>
            </a:r>
          </a:p>
          <a:p>
            <a:pPr lvl="1"/>
            <a:r>
              <a:rPr lang="en-US" dirty="0"/>
              <a:t>Call supervisor if you cannot fix issue (or are unsure at all)</a:t>
            </a:r>
          </a:p>
          <a:p>
            <a:pPr lvl="1"/>
            <a:endParaRPr lang="en-US" dirty="0"/>
          </a:p>
          <a:p>
            <a:r>
              <a:rPr lang="en-US" b="1" dirty="0"/>
              <a:t>It is a waste of time to be meticulous in set up only to collect unusable EEG</a:t>
            </a:r>
          </a:p>
        </p:txBody>
      </p:sp>
    </p:spTree>
    <p:extLst>
      <p:ext uri="{BB962C8B-B14F-4D97-AF65-F5344CB8AC3E}">
        <p14:creationId xmlns:p14="http://schemas.microsoft.com/office/powerpoint/2010/main" val="3508570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3513-B758-A947-A05E-8387C70B8AD2}"/>
              </a:ext>
            </a:extLst>
          </p:cNvPr>
          <p:cNvSpPr>
            <a:spLocks noGrp="1"/>
          </p:cNvSpPr>
          <p:nvPr>
            <p:ph type="title"/>
          </p:nvPr>
        </p:nvSpPr>
        <p:spPr/>
        <p:txBody>
          <a:bodyPr/>
          <a:lstStyle/>
          <a:p>
            <a:r>
              <a:rPr lang="en-US" dirty="0"/>
              <a:t>Task monitoring</a:t>
            </a:r>
          </a:p>
        </p:txBody>
      </p:sp>
      <p:sp>
        <p:nvSpPr>
          <p:cNvPr id="3" name="Content Placeholder 2">
            <a:extLst>
              <a:ext uri="{FF2B5EF4-FFF2-40B4-BE49-F238E27FC236}">
                <a16:creationId xmlns:a16="http://schemas.microsoft.com/office/drawing/2014/main" id="{E5F2E6D4-01FF-4D4B-B5E4-FA9317FCB2B6}"/>
              </a:ext>
            </a:extLst>
          </p:cNvPr>
          <p:cNvSpPr>
            <a:spLocks noGrp="1"/>
          </p:cNvSpPr>
          <p:nvPr>
            <p:ph idx="1"/>
          </p:nvPr>
        </p:nvSpPr>
        <p:spPr/>
        <p:txBody>
          <a:bodyPr>
            <a:normAutofit fontScale="92500"/>
          </a:bodyPr>
          <a:lstStyle/>
          <a:p>
            <a:r>
              <a:rPr lang="en-US" dirty="0"/>
              <a:t>Take special note that all study equipment/stimuli are operating properly at the start of the task</a:t>
            </a:r>
          </a:p>
          <a:p>
            <a:pPr lvl="1"/>
            <a:r>
              <a:rPr lang="en-US" dirty="0"/>
              <a:t>This is the time that something is most likely to malfunction</a:t>
            </a:r>
          </a:p>
          <a:p>
            <a:pPr lvl="1"/>
            <a:endParaRPr lang="en-US" dirty="0"/>
          </a:p>
          <a:p>
            <a:r>
              <a:rPr lang="en-US" dirty="0"/>
              <a:t>Continue to (re)check that all study equipment/stimuli are operating properly throughout the task</a:t>
            </a:r>
          </a:p>
          <a:p>
            <a:endParaRPr lang="en-US" dirty="0"/>
          </a:p>
          <a:p>
            <a:r>
              <a:rPr lang="en-US" dirty="0"/>
              <a:t>Be especially sure that event markers are being transferred properly</a:t>
            </a:r>
          </a:p>
          <a:p>
            <a:endParaRPr lang="en-US" dirty="0"/>
          </a:p>
          <a:p>
            <a:r>
              <a:rPr lang="en-US" dirty="0"/>
              <a:t>Correct any issues as appropriate; record all abnormalities in the tracker</a:t>
            </a:r>
          </a:p>
          <a:p>
            <a:pPr lvl="1"/>
            <a:endParaRPr lang="en-US" dirty="0"/>
          </a:p>
        </p:txBody>
      </p:sp>
    </p:spTree>
    <p:extLst>
      <p:ext uri="{BB962C8B-B14F-4D97-AF65-F5344CB8AC3E}">
        <p14:creationId xmlns:p14="http://schemas.microsoft.com/office/powerpoint/2010/main" val="115629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3513-B758-A947-A05E-8387C70B8AD2}"/>
              </a:ext>
            </a:extLst>
          </p:cNvPr>
          <p:cNvSpPr>
            <a:spLocks noGrp="1"/>
          </p:cNvSpPr>
          <p:nvPr>
            <p:ph type="title"/>
          </p:nvPr>
        </p:nvSpPr>
        <p:spPr/>
        <p:txBody>
          <a:bodyPr/>
          <a:lstStyle/>
          <a:p>
            <a:r>
              <a:rPr lang="en-US" dirty="0"/>
              <a:t>Participant monitoring</a:t>
            </a:r>
          </a:p>
        </p:txBody>
      </p:sp>
      <p:sp>
        <p:nvSpPr>
          <p:cNvPr id="3" name="Content Placeholder 2">
            <a:extLst>
              <a:ext uri="{FF2B5EF4-FFF2-40B4-BE49-F238E27FC236}">
                <a16:creationId xmlns:a16="http://schemas.microsoft.com/office/drawing/2014/main" id="{E5F2E6D4-01FF-4D4B-B5E4-FA9317FCB2B6}"/>
              </a:ext>
            </a:extLst>
          </p:cNvPr>
          <p:cNvSpPr>
            <a:spLocks noGrp="1"/>
          </p:cNvSpPr>
          <p:nvPr>
            <p:ph idx="1"/>
          </p:nvPr>
        </p:nvSpPr>
        <p:spPr/>
        <p:txBody>
          <a:bodyPr>
            <a:normAutofit/>
          </a:bodyPr>
          <a:lstStyle/>
          <a:p>
            <a:r>
              <a:rPr lang="en-US" dirty="0"/>
              <a:t>Make sure the participant is comfortable and that they understand all task instructions</a:t>
            </a:r>
          </a:p>
          <a:p>
            <a:endParaRPr lang="en-US" dirty="0"/>
          </a:p>
          <a:p>
            <a:r>
              <a:rPr lang="en-US" dirty="0"/>
              <a:t>Ensure that the participant continues to engage in the task properly</a:t>
            </a:r>
          </a:p>
          <a:p>
            <a:endParaRPr lang="en-US" dirty="0"/>
          </a:p>
          <a:p>
            <a:r>
              <a:rPr lang="en-US" dirty="0"/>
              <a:t>Make sure the participant does not fall asleep!</a:t>
            </a:r>
          </a:p>
          <a:p>
            <a:endParaRPr lang="en-US" dirty="0"/>
          </a:p>
          <a:p>
            <a:r>
              <a:rPr lang="en-US" dirty="0"/>
              <a:t>Offer snacks/drinks as allowed by the study guidelines (some studies will prohibit, though)</a:t>
            </a:r>
          </a:p>
        </p:txBody>
      </p:sp>
    </p:spTree>
    <p:extLst>
      <p:ext uri="{BB962C8B-B14F-4D97-AF65-F5344CB8AC3E}">
        <p14:creationId xmlns:p14="http://schemas.microsoft.com/office/powerpoint/2010/main" val="356946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FD10-78A1-9342-BFFD-7424E284F977}"/>
              </a:ext>
            </a:extLst>
          </p:cNvPr>
          <p:cNvSpPr>
            <a:spLocks noGrp="1"/>
          </p:cNvSpPr>
          <p:nvPr>
            <p:ph type="title"/>
          </p:nvPr>
        </p:nvSpPr>
        <p:spPr/>
        <p:txBody>
          <a:bodyPr/>
          <a:lstStyle/>
          <a:p>
            <a:r>
              <a:rPr lang="en-US" dirty="0"/>
              <a:t>Environment Monitoring</a:t>
            </a:r>
          </a:p>
        </p:txBody>
      </p:sp>
      <p:sp>
        <p:nvSpPr>
          <p:cNvPr id="3" name="Content Placeholder 2">
            <a:extLst>
              <a:ext uri="{FF2B5EF4-FFF2-40B4-BE49-F238E27FC236}">
                <a16:creationId xmlns:a16="http://schemas.microsoft.com/office/drawing/2014/main" id="{5973E9F5-A7D5-4F46-97D4-75F80239AAD8}"/>
              </a:ext>
            </a:extLst>
          </p:cNvPr>
          <p:cNvSpPr>
            <a:spLocks noGrp="1"/>
          </p:cNvSpPr>
          <p:nvPr>
            <p:ph idx="1"/>
          </p:nvPr>
        </p:nvSpPr>
        <p:spPr/>
        <p:txBody>
          <a:bodyPr/>
          <a:lstStyle/>
          <a:p>
            <a:r>
              <a:rPr lang="en-US" dirty="0"/>
              <a:t>Stay alert to the surrounding environment (noise, temperature, humidity, presence of others)</a:t>
            </a:r>
          </a:p>
          <a:p>
            <a:pPr lvl="1"/>
            <a:r>
              <a:rPr lang="en-US" dirty="0"/>
              <a:t>Note any abnormalities in the tracker</a:t>
            </a:r>
          </a:p>
          <a:p>
            <a:pPr lvl="1"/>
            <a:endParaRPr lang="en-US" dirty="0"/>
          </a:p>
          <a:p>
            <a:r>
              <a:rPr lang="en-US" dirty="0"/>
              <a:t>Maintain a controlled environment (as much as possible) in terms of noise and the presence of others </a:t>
            </a:r>
          </a:p>
          <a:p>
            <a:pPr lvl="1"/>
            <a:r>
              <a:rPr lang="en-US" dirty="0"/>
              <a:t>Don’t be afraid to politely ask others to keep their voice(s) down.</a:t>
            </a:r>
          </a:p>
        </p:txBody>
      </p:sp>
    </p:spTree>
    <p:extLst>
      <p:ext uri="{BB962C8B-B14F-4D97-AF65-F5344CB8AC3E}">
        <p14:creationId xmlns:p14="http://schemas.microsoft.com/office/powerpoint/2010/main" val="1279605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2F46-678B-6840-9943-8D9145D1A58F}"/>
              </a:ext>
            </a:extLst>
          </p:cNvPr>
          <p:cNvSpPr>
            <a:spLocks noGrp="1"/>
          </p:cNvSpPr>
          <p:nvPr>
            <p:ph type="title"/>
          </p:nvPr>
        </p:nvSpPr>
        <p:spPr/>
        <p:txBody>
          <a:bodyPr/>
          <a:lstStyle/>
          <a:p>
            <a:r>
              <a:rPr lang="en-US" dirty="0"/>
              <a:t>EEG Monitoring</a:t>
            </a:r>
          </a:p>
        </p:txBody>
      </p:sp>
      <p:sp>
        <p:nvSpPr>
          <p:cNvPr id="3" name="Content Placeholder 2">
            <a:extLst>
              <a:ext uri="{FF2B5EF4-FFF2-40B4-BE49-F238E27FC236}">
                <a16:creationId xmlns:a16="http://schemas.microsoft.com/office/drawing/2014/main" id="{21355694-35BD-7544-8AB4-D8C7E9A0F7C0}"/>
              </a:ext>
            </a:extLst>
          </p:cNvPr>
          <p:cNvSpPr>
            <a:spLocks noGrp="1"/>
          </p:cNvSpPr>
          <p:nvPr>
            <p:ph idx="1"/>
          </p:nvPr>
        </p:nvSpPr>
        <p:spPr>
          <a:xfrm>
            <a:off x="838200" y="1825625"/>
            <a:ext cx="7315563" cy="4896908"/>
          </a:xfrm>
        </p:spPr>
        <p:txBody>
          <a:bodyPr>
            <a:normAutofit fontScale="85000" lnSpcReduction="20000"/>
          </a:bodyPr>
          <a:lstStyle/>
          <a:p>
            <a:r>
              <a:rPr lang="en-US" dirty="0"/>
              <a:t>The most important thing to monitor is the quality of the EEG data being recorded</a:t>
            </a:r>
          </a:p>
          <a:p>
            <a:endParaRPr lang="en-US" dirty="0"/>
          </a:p>
          <a:p>
            <a:r>
              <a:rPr lang="en-US" dirty="0"/>
              <a:t>It is very rare for an entire session of data to be collected with no abnormalities. </a:t>
            </a:r>
          </a:p>
          <a:p>
            <a:endParaRPr lang="en-US" dirty="0"/>
          </a:p>
          <a:p>
            <a:r>
              <a:rPr lang="en-US" dirty="0"/>
              <a:t>You need to understand what various abnormalities reflect, whether you should do something about them, and if so, what (and when)</a:t>
            </a:r>
          </a:p>
          <a:p>
            <a:pPr lvl="1"/>
            <a:endParaRPr lang="en-US" dirty="0"/>
          </a:p>
          <a:p>
            <a:pPr lvl="1"/>
            <a:r>
              <a:rPr lang="en-US" dirty="0"/>
              <a:t>It takes time to become experienced with monitoring EEG</a:t>
            </a:r>
          </a:p>
          <a:p>
            <a:pPr lvl="1"/>
            <a:endParaRPr lang="en-US" dirty="0"/>
          </a:p>
          <a:p>
            <a:pPr lvl="1"/>
            <a:r>
              <a:rPr lang="en-US" dirty="0"/>
              <a:t>The main determinant of whether someone is ready to collect EEG on their own is their skill in monitoring and troubleshooting EEG data quality</a:t>
            </a:r>
          </a:p>
        </p:txBody>
      </p:sp>
      <p:pic>
        <p:nvPicPr>
          <p:cNvPr id="4" name="Picture 3">
            <a:extLst>
              <a:ext uri="{FF2B5EF4-FFF2-40B4-BE49-F238E27FC236}">
                <a16:creationId xmlns:a16="http://schemas.microsoft.com/office/drawing/2014/main" id="{BE4A56FE-A463-C94A-B246-97C6DEBC1440}"/>
              </a:ext>
            </a:extLst>
          </p:cNvPr>
          <p:cNvPicPr>
            <a:picLocks noChangeAspect="1"/>
          </p:cNvPicPr>
          <p:nvPr/>
        </p:nvPicPr>
        <p:blipFill>
          <a:blip r:embed="rId2"/>
          <a:stretch>
            <a:fillRect/>
          </a:stretch>
        </p:blipFill>
        <p:spPr>
          <a:xfrm>
            <a:off x="8153763" y="2096558"/>
            <a:ext cx="4038237" cy="3567411"/>
          </a:xfrm>
          <a:prstGeom prst="rect">
            <a:avLst/>
          </a:prstGeom>
        </p:spPr>
      </p:pic>
    </p:spTree>
    <p:extLst>
      <p:ext uri="{BB962C8B-B14F-4D97-AF65-F5344CB8AC3E}">
        <p14:creationId xmlns:p14="http://schemas.microsoft.com/office/powerpoint/2010/main" val="514366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81A8-9EF5-9F4B-8C4B-7B1EAE3B7974}"/>
              </a:ext>
            </a:extLst>
          </p:cNvPr>
          <p:cNvSpPr>
            <a:spLocks noGrp="1"/>
          </p:cNvSpPr>
          <p:nvPr>
            <p:ph type="title"/>
          </p:nvPr>
        </p:nvSpPr>
        <p:spPr/>
        <p:txBody>
          <a:bodyPr/>
          <a:lstStyle/>
          <a:p>
            <a:r>
              <a:rPr lang="en-US" dirty="0"/>
              <a:t>General comments on monitoring/troubleshooting</a:t>
            </a:r>
          </a:p>
        </p:txBody>
      </p:sp>
      <p:sp>
        <p:nvSpPr>
          <p:cNvPr id="3" name="Content Placeholder 2">
            <a:extLst>
              <a:ext uri="{FF2B5EF4-FFF2-40B4-BE49-F238E27FC236}">
                <a16:creationId xmlns:a16="http://schemas.microsoft.com/office/drawing/2014/main" id="{86EF3F9D-A98D-CF41-B279-4218FAB3507D}"/>
              </a:ext>
            </a:extLst>
          </p:cNvPr>
          <p:cNvSpPr>
            <a:spLocks noGrp="1"/>
          </p:cNvSpPr>
          <p:nvPr>
            <p:ph idx="1"/>
          </p:nvPr>
        </p:nvSpPr>
        <p:spPr>
          <a:xfrm>
            <a:off x="838200" y="1825624"/>
            <a:ext cx="10515600" cy="5032375"/>
          </a:xfrm>
        </p:spPr>
        <p:txBody>
          <a:bodyPr>
            <a:normAutofit fontScale="77500" lnSpcReduction="20000"/>
          </a:bodyPr>
          <a:lstStyle/>
          <a:p>
            <a:r>
              <a:rPr lang="en-US" dirty="0"/>
              <a:t>Never intervene during a block of task, only during breaks.</a:t>
            </a:r>
          </a:p>
          <a:p>
            <a:endParaRPr lang="en-US" dirty="0"/>
          </a:p>
          <a:p>
            <a:r>
              <a:rPr lang="en-US" dirty="0"/>
              <a:t>Only try to fix issues that are affecting a majority of electrodes, the ground/ref, or one of the key electrodes for the study</a:t>
            </a:r>
          </a:p>
          <a:p>
            <a:pPr lvl="1"/>
            <a:r>
              <a:rPr lang="en-US" dirty="0"/>
              <a:t>Do not bother/disturb the participant to fix a “non-essential electrode”. </a:t>
            </a:r>
          </a:p>
          <a:p>
            <a:endParaRPr lang="en-US" dirty="0"/>
          </a:p>
          <a:p>
            <a:r>
              <a:rPr lang="en-US" dirty="0"/>
              <a:t>When you try to fix an issue, the amount of time spent trying to fix it depends on the issue. </a:t>
            </a:r>
          </a:p>
          <a:p>
            <a:endParaRPr lang="en-US" dirty="0"/>
          </a:p>
          <a:p>
            <a:r>
              <a:rPr lang="en-US" dirty="0"/>
              <a:t>Before trying to fix any issue, double check that the time and voltage scale are at the “default values” for this study. </a:t>
            </a:r>
          </a:p>
          <a:p>
            <a:pPr lvl="1"/>
            <a:r>
              <a:rPr lang="en-US" dirty="0"/>
              <a:t>Also, keep in mind that ”good EEG” looks different at different settings and across studies/systems.</a:t>
            </a:r>
          </a:p>
          <a:p>
            <a:pPr lvl="1"/>
            <a:endParaRPr lang="en-US" dirty="0"/>
          </a:p>
          <a:p>
            <a:r>
              <a:rPr lang="en-US" dirty="0"/>
              <a:t>If you are uncertain how to fix an issue, do not hesitate to call the study lead (or proxy).</a:t>
            </a:r>
          </a:p>
          <a:p>
            <a:endParaRPr lang="en-US" dirty="0"/>
          </a:p>
        </p:txBody>
      </p:sp>
    </p:spTree>
    <p:extLst>
      <p:ext uri="{BB962C8B-B14F-4D97-AF65-F5344CB8AC3E}">
        <p14:creationId xmlns:p14="http://schemas.microsoft.com/office/powerpoint/2010/main" val="375254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636D-7BFB-AD4D-BE17-E387E7DF1732}"/>
              </a:ext>
            </a:extLst>
          </p:cNvPr>
          <p:cNvSpPr>
            <a:spLocks noGrp="1"/>
          </p:cNvSpPr>
          <p:nvPr>
            <p:ph type="title"/>
          </p:nvPr>
        </p:nvSpPr>
        <p:spPr/>
        <p:txBody>
          <a:bodyPr/>
          <a:lstStyle/>
          <a:p>
            <a:r>
              <a:rPr lang="en-US" dirty="0"/>
              <a:t>Interim summary</a:t>
            </a:r>
          </a:p>
        </p:txBody>
      </p:sp>
      <p:sp>
        <p:nvSpPr>
          <p:cNvPr id="3" name="Content Placeholder 2">
            <a:extLst>
              <a:ext uri="{FF2B5EF4-FFF2-40B4-BE49-F238E27FC236}">
                <a16:creationId xmlns:a16="http://schemas.microsoft.com/office/drawing/2014/main" id="{00AAEA70-92BC-4E4C-BD1A-23B72D450275}"/>
              </a:ext>
            </a:extLst>
          </p:cNvPr>
          <p:cNvSpPr>
            <a:spLocks noGrp="1"/>
          </p:cNvSpPr>
          <p:nvPr>
            <p:ph idx="1"/>
          </p:nvPr>
        </p:nvSpPr>
        <p:spPr/>
        <p:txBody>
          <a:bodyPr/>
          <a:lstStyle/>
          <a:p>
            <a:pPr marL="514350" indent="-514350">
              <a:buFont typeface="+mj-lt"/>
              <a:buAutoNum type="arabicPeriod"/>
            </a:pPr>
            <a:r>
              <a:rPr lang="en-US" dirty="0"/>
              <a:t>Stay vigilant throughout the entire study, and monitoring the task, participant, environment, and EEG</a:t>
            </a:r>
          </a:p>
          <a:p>
            <a:pPr marL="514350" indent="-514350">
              <a:buFont typeface="+mj-lt"/>
              <a:buAutoNum type="arabicPeriod"/>
            </a:pPr>
            <a:endParaRPr lang="en-US" dirty="0"/>
          </a:p>
          <a:p>
            <a:pPr marL="514350" indent="-514350">
              <a:buFont typeface="+mj-lt"/>
              <a:buAutoNum type="arabicPeriod"/>
            </a:pPr>
            <a:r>
              <a:rPr lang="en-US" dirty="0"/>
              <a:t>Ensure markers coming through, environment is controlled, participant awake, comfortable and understands the task, and the EEG quality is good.</a:t>
            </a:r>
          </a:p>
          <a:p>
            <a:pPr marL="514350" indent="-514350">
              <a:buFont typeface="+mj-lt"/>
              <a:buAutoNum type="arabicPeriod"/>
            </a:pPr>
            <a:endParaRPr lang="en-US" dirty="0"/>
          </a:p>
          <a:p>
            <a:pPr marL="514350" indent="-514350">
              <a:buFont typeface="+mj-lt"/>
              <a:buAutoNum type="arabicPeriod"/>
            </a:pPr>
            <a:r>
              <a:rPr lang="en-US" dirty="0"/>
              <a:t>Call supervisor if you cannot fix issue (or are unsure at all)</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332720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22C9-9D48-5448-86E7-083ECA1356EA}"/>
              </a:ext>
            </a:extLst>
          </p:cNvPr>
          <p:cNvSpPr>
            <a:spLocks noGrp="1"/>
          </p:cNvSpPr>
          <p:nvPr>
            <p:ph type="title"/>
          </p:nvPr>
        </p:nvSpPr>
        <p:spPr>
          <a:xfrm>
            <a:off x="838200" y="2663825"/>
            <a:ext cx="10515600" cy="1325563"/>
          </a:xfrm>
        </p:spPr>
        <p:txBody>
          <a:bodyPr/>
          <a:lstStyle/>
          <a:p>
            <a:pPr algn="ctr"/>
            <a:r>
              <a:rPr lang="en-US" b="1" dirty="0"/>
              <a:t>General guidelines and best practices for EEG</a:t>
            </a:r>
          </a:p>
        </p:txBody>
      </p:sp>
    </p:spTree>
    <p:extLst>
      <p:ext uri="{BB962C8B-B14F-4D97-AF65-F5344CB8AC3E}">
        <p14:creationId xmlns:p14="http://schemas.microsoft.com/office/powerpoint/2010/main" val="3221336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22C9-9D48-5448-86E7-083ECA1356EA}"/>
              </a:ext>
            </a:extLst>
          </p:cNvPr>
          <p:cNvSpPr>
            <a:spLocks noGrp="1"/>
          </p:cNvSpPr>
          <p:nvPr>
            <p:ph type="title"/>
          </p:nvPr>
        </p:nvSpPr>
        <p:spPr>
          <a:xfrm>
            <a:off x="838200" y="2663825"/>
            <a:ext cx="10515600" cy="1325563"/>
          </a:xfrm>
        </p:spPr>
        <p:txBody>
          <a:bodyPr/>
          <a:lstStyle/>
          <a:p>
            <a:pPr algn="ctr"/>
            <a:r>
              <a:rPr lang="en-US" b="1" dirty="0"/>
              <a:t>Specific issues and how to troubleshoot</a:t>
            </a:r>
          </a:p>
        </p:txBody>
      </p:sp>
    </p:spTree>
    <p:extLst>
      <p:ext uri="{BB962C8B-B14F-4D97-AF65-F5344CB8AC3E}">
        <p14:creationId xmlns:p14="http://schemas.microsoft.com/office/powerpoint/2010/main" val="269371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81A8-9EF5-9F4B-8C4B-7B1EAE3B7974}"/>
              </a:ext>
            </a:extLst>
          </p:cNvPr>
          <p:cNvSpPr>
            <a:spLocks noGrp="1"/>
          </p:cNvSpPr>
          <p:nvPr>
            <p:ph type="title"/>
          </p:nvPr>
        </p:nvSpPr>
        <p:spPr/>
        <p:txBody>
          <a:bodyPr/>
          <a:lstStyle/>
          <a:p>
            <a:r>
              <a:rPr lang="en-US" dirty="0"/>
              <a:t>Specific issues</a:t>
            </a:r>
          </a:p>
        </p:txBody>
      </p:sp>
      <p:sp>
        <p:nvSpPr>
          <p:cNvPr id="3" name="Content Placeholder 2">
            <a:extLst>
              <a:ext uri="{FF2B5EF4-FFF2-40B4-BE49-F238E27FC236}">
                <a16:creationId xmlns:a16="http://schemas.microsoft.com/office/drawing/2014/main" id="{86EF3F9D-A98D-CF41-B279-4218FAB3507D}"/>
              </a:ext>
            </a:extLst>
          </p:cNvPr>
          <p:cNvSpPr>
            <a:spLocks noGrp="1"/>
          </p:cNvSpPr>
          <p:nvPr>
            <p:ph idx="1"/>
          </p:nvPr>
        </p:nvSpPr>
        <p:spPr>
          <a:xfrm>
            <a:off x="838200" y="1825624"/>
            <a:ext cx="10515600" cy="5032375"/>
          </a:xfrm>
        </p:spPr>
        <p:txBody>
          <a:bodyPr>
            <a:normAutofit fontScale="85000" lnSpcReduction="10000"/>
          </a:bodyPr>
          <a:lstStyle/>
          <a:p>
            <a:r>
              <a:rPr lang="en-US" dirty="0"/>
              <a:t>In the following slides, we present some of the most commonly seen issues arising during EEG data collection</a:t>
            </a:r>
          </a:p>
          <a:p>
            <a:endParaRPr lang="en-US" dirty="0"/>
          </a:p>
          <a:p>
            <a:r>
              <a:rPr lang="en-US" dirty="0"/>
              <a:t>We explain what the issue is, whether something should be done, and if so, when and how to address the issue</a:t>
            </a:r>
          </a:p>
          <a:p>
            <a:endParaRPr lang="en-US" dirty="0"/>
          </a:p>
          <a:p>
            <a:r>
              <a:rPr lang="en-US" dirty="0"/>
              <a:t>For any issue, only try to address it during a break, not during the actual task.</a:t>
            </a:r>
          </a:p>
          <a:p>
            <a:pPr marL="0" indent="0">
              <a:buNone/>
            </a:pPr>
            <a:endParaRPr lang="en-US" dirty="0"/>
          </a:p>
          <a:p>
            <a:r>
              <a:rPr lang="en-US" dirty="0"/>
              <a:t>As always, these general guidelines are over-ridden by system or study-specific protocols.</a:t>
            </a:r>
          </a:p>
          <a:p>
            <a:endParaRPr lang="en-US" dirty="0"/>
          </a:p>
          <a:p>
            <a:r>
              <a:rPr lang="en-US" dirty="0"/>
              <a:t>It will take time for you to become comfortable identifying/correcting issues</a:t>
            </a:r>
          </a:p>
          <a:p>
            <a:pPr lvl="1"/>
            <a:r>
              <a:rPr lang="en-US" dirty="0"/>
              <a:t>Never hesitate to ask for help, and remember that it takes time to develop expertise</a:t>
            </a:r>
          </a:p>
          <a:p>
            <a:endParaRPr lang="en-US" dirty="0"/>
          </a:p>
          <a:p>
            <a:pPr marL="0" indent="0">
              <a:buNone/>
            </a:pPr>
            <a:endParaRPr lang="en-US" dirty="0"/>
          </a:p>
        </p:txBody>
      </p:sp>
    </p:spTree>
    <p:extLst>
      <p:ext uri="{BB962C8B-B14F-4D97-AF65-F5344CB8AC3E}">
        <p14:creationId xmlns:p14="http://schemas.microsoft.com/office/powerpoint/2010/main" val="154264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Excessive alpha activity</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p:txBody>
          <a:bodyPr>
            <a:normAutofit fontScale="92500" lnSpcReduction="20000"/>
          </a:bodyPr>
          <a:lstStyle/>
          <a:p>
            <a:r>
              <a:rPr lang="en-US" dirty="0"/>
              <a:t>Presents as large oscillations repeating about 8-12 times/sec in adolescents and adults or 6-9 times/sec in infants and young children</a:t>
            </a:r>
          </a:p>
          <a:p>
            <a:pPr lvl="1"/>
            <a:r>
              <a:rPr lang="en-US" dirty="0"/>
              <a:t>Dominant over occipital/parietal electrodes</a:t>
            </a:r>
          </a:p>
          <a:p>
            <a:pPr lvl="1"/>
            <a:r>
              <a:rPr lang="en-US" dirty="0"/>
              <a:t>Will be present over several electrodes or more</a:t>
            </a:r>
          </a:p>
          <a:p>
            <a:pPr lvl="1"/>
            <a:r>
              <a:rPr lang="en-US" dirty="0"/>
              <a:t>Will tend to wax and wane in prominence</a:t>
            </a:r>
          </a:p>
          <a:p>
            <a:pPr lvl="1"/>
            <a:endParaRPr lang="en-US" dirty="0"/>
          </a:p>
          <a:p>
            <a:r>
              <a:rPr lang="en-US" dirty="0"/>
              <a:t>OK only maximal for short periods (few seconds)</a:t>
            </a:r>
          </a:p>
          <a:p>
            <a:endParaRPr lang="en-US" dirty="0"/>
          </a:p>
          <a:p>
            <a:r>
              <a:rPr lang="en-US" dirty="0"/>
              <a:t>If sustained for more than 10-20 seconds, or, if it appears to wax and wane in a predictable pattern need to confirm that participant is not repeatedly closing their eyes and/or asleep.</a:t>
            </a:r>
          </a:p>
          <a:p>
            <a:pPr lvl="1"/>
            <a:r>
              <a:rPr lang="en-US" dirty="0"/>
              <a:t>Not uncommon for undergrads to do this (maybe 1/30)</a:t>
            </a:r>
          </a:p>
        </p:txBody>
      </p:sp>
    </p:spTree>
    <p:extLst>
      <p:ext uri="{BB962C8B-B14F-4D97-AF65-F5344CB8AC3E}">
        <p14:creationId xmlns:p14="http://schemas.microsoft.com/office/powerpoint/2010/main" val="3914259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Heart rate in EEG</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p:txBody>
          <a:bodyPr/>
          <a:lstStyle/>
          <a:p>
            <a:r>
              <a:rPr lang="en-US" dirty="0"/>
              <a:t>Presents as a regular triangular pattern in the EEG, which repeats ever .5 – 1 seconds</a:t>
            </a:r>
          </a:p>
          <a:p>
            <a:pPr lvl="1"/>
            <a:r>
              <a:rPr lang="en-US" dirty="0"/>
              <a:t>Typically most prominent in electrodes near temples or around the ear</a:t>
            </a:r>
          </a:p>
          <a:p>
            <a:endParaRPr lang="en-US" dirty="0"/>
          </a:p>
          <a:p>
            <a:r>
              <a:rPr lang="en-US" dirty="0"/>
              <a:t>Totally fine and nothing that you need to do</a:t>
            </a:r>
          </a:p>
          <a:p>
            <a:pPr lvl="1"/>
            <a:r>
              <a:rPr lang="en-US" dirty="0"/>
              <a:t>Can’t easily be fixed anyways…</a:t>
            </a:r>
          </a:p>
        </p:txBody>
      </p:sp>
    </p:spTree>
    <p:extLst>
      <p:ext uri="{BB962C8B-B14F-4D97-AF65-F5344CB8AC3E}">
        <p14:creationId xmlns:p14="http://schemas.microsoft.com/office/powerpoint/2010/main" val="3285751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Excessive Blinks</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a:xfrm>
            <a:off x="838200" y="1825625"/>
            <a:ext cx="10515600" cy="4896908"/>
          </a:xfrm>
        </p:spPr>
        <p:txBody>
          <a:bodyPr>
            <a:normAutofit lnSpcReduction="10000"/>
          </a:bodyPr>
          <a:lstStyle/>
          <a:p>
            <a:r>
              <a:rPr lang="en-US" dirty="0"/>
              <a:t>Each blink will present as a single large amplitude deflection lasting ~.5 – 1 seconds</a:t>
            </a:r>
          </a:p>
          <a:p>
            <a:pPr lvl="1"/>
            <a:r>
              <a:rPr lang="en-US" dirty="0"/>
              <a:t>Almost always present in multiple electrodes and always largest in those near the eyes</a:t>
            </a:r>
          </a:p>
          <a:p>
            <a:pPr lvl="1"/>
            <a:r>
              <a:rPr lang="en-US" dirty="0"/>
              <a:t>The amplitude of blink deflections is larger closer to the eyes (&gt;100 </a:t>
            </a:r>
            <a:r>
              <a:rPr lang="en-US" dirty="0" err="1"/>
              <a:t>uv</a:t>
            </a:r>
            <a:r>
              <a:rPr lang="en-US" dirty="0"/>
              <a:t> near the eyes)</a:t>
            </a:r>
          </a:p>
          <a:p>
            <a:endParaRPr lang="en-US" dirty="0"/>
          </a:p>
          <a:p>
            <a:r>
              <a:rPr lang="en-US" dirty="0"/>
              <a:t>Blinks are expected and not a problem as long as they occur &lt; one time every ~10 seconds</a:t>
            </a:r>
          </a:p>
          <a:p>
            <a:pPr lvl="1"/>
            <a:r>
              <a:rPr lang="en-US" dirty="0"/>
              <a:t>If they occur more than once every 5 seconds then participant should be reminded to limit blinks</a:t>
            </a:r>
          </a:p>
          <a:p>
            <a:pPr lvl="1"/>
            <a:endParaRPr lang="en-US" dirty="0"/>
          </a:p>
          <a:p>
            <a:r>
              <a:rPr lang="en-US" dirty="0"/>
              <a:t>Participant can be notified up to 3 times.</a:t>
            </a:r>
          </a:p>
          <a:p>
            <a:endParaRPr lang="en-US" dirty="0"/>
          </a:p>
        </p:txBody>
      </p:sp>
    </p:spTree>
    <p:extLst>
      <p:ext uri="{BB962C8B-B14F-4D97-AF65-F5344CB8AC3E}">
        <p14:creationId xmlns:p14="http://schemas.microsoft.com/office/powerpoint/2010/main" val="15878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Saccades</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a:xfrm>
            <a:off x="838200" y="1825625"/>
            <a:ext cx="10515600" cy="4896908"/>
          </a:xfrm>
        </p:spPr>
        <p:txBody>
          <a:bodyPr>
            <a:normAutofit fontScale="92500" lnSpcReduction="10000"/>
          </a:bodyPr>
          <a:lstStyle/>
          <a:p>
            <a:r>
              <a:rPr lang="en-US" dirty="0"/>
              <a:t>Presents as a “box car” in one or more electrodes near the eyes</a:t>
            </a:r>
          </a:p>
          <a:p>
            <a:pPr lvl="1"/>
            <a:r>
              <a:rPr lang="en-US" dirty="0"/>
              <a:t>Length of “box car” depends on length of the saccade, but typically ~.5-1 seconds</a:t>
            </a:r>
          </a:p>
          <a:p>
            <a:pPr lvl="1"/>
            <a:r>
              <a:rPr lang="en-US" dirty="0"/>
              <a:t>Almost always present in multiple electrodes and always largest in those near the eyes</a:t>
            </a:r>
          </a:p>
          <a:p>
            <a:pPr lvl="1"/>
            <a:r>
              <a:rPr lang="en-US" dirty="0"/>
              <a:t>The amplitude of saccades depend on the specific saccade but typically (&gt;50 </a:t>
            </a:r>
            <a:r>
              <a:rPr lang="en-US" dirty="0" err="1"/>
              <a:t>uV</a:t>
            </a:r>
            <a:r>
              <a:rPr lang="en-US" dirty="0"/>
              <a:t> near the eyes)</a:t>
            </a:r>
          </a:p>
          <a:p>
            <a:pPr marL="0" indent="0">
              <a:buNone/>
            </a:pPr>
            <a:endParaRPr lang="en-US" dirty="0"/>
          </a:p>
          <a:p>
            <a:r>
              <a:rPr lang="en-US" dirty="0"/>
              <a:t>Whether or not saccades are a problem is entirely dependent on the study</a:t>
            </a:r>
          </a:p>
          <a:p>
            <a:pPr lvl="1"/>
            <a:r>
              <a:rPr lang="en-US" dirty="0"/>
              <a:t>For most computer-based studies, with central presentation of stimuli, saccades should not occur</a:t>
            </a:r>
          </a:p>
          <a:p>
            <a:pPr lvl="1"/>
            <a:endParaRPr lang="en-US" dirty="0"/>
          </a:p>
          <a:p>
            <a:r>
              <a:rPr lang="en-US" dirty="0"/>
              <a:t>If saccades are a problem for the study, the participant should be reminded of this (up to 3 times).</a:t>
            </a:r>
          </a:p>
          <a:p>
            <a:endParaRPr lang="en-US" dirty="0"/>
          </a:p>
          <a:p>
            <a:endParaRPr lang="en-US" dirty="0"/>
          </a:p>
        </p:txBody>
      </p:sp>
    </p:spTree>
    <p:extLst>
      <p:ext uri="{BB962C8B-B14F-4D97-AF65-F5344CB8AC3E}">
        <p14:creationId xmlns:p14="http://schemas.microsoft.com/office/powerpoint/2010/main" val="216044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Excessive EMG</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a:xfrm>
            <a:off x="838200" y="1825624"/>
            <a:ext cx="10515600" cy="5032375"/>
          </a:xfrm>
        </p:spPr>
        <p:txBody>
          <a:bodyPr>
            <a:normAutofit fontScale="70000" lnSpcReduction="20000"/>
          </a:bodyPr>
          <a:lstStyle/>
          <a:p>
            <a:r>
              <a:rPr lang="en-US" dirty="0"/>
              <a:t>Presents as higher frequency (20-40 Hz) activity in multiple electrodes</a:t>
            </a:r>
          </a:p>
          <a:p>
            <a:pPr lvl="1"/>
            <a:r>
              <a:rPr lang="en-US" dirty="0"/>
              <a:t>Affected electrodes will appear “darker” or “thicker” and may also include large amplitude, irregular low-frequency (.1-4 </a:t>
            </a:r>
            <a:r>
              <a:rPr lang="en-US" dirty="0" err="1"/>
              <a:t>hz</a:t>
            </a:r>
            <a:r>
              <a:rPr lang="en-US" dirty="0"/>
              <a:t>) activity as well</a:t>
            </a:r>
          </a:p>
          <a:p>
            <a:pPr lvl="1"/>
            <a:r>
              <a:rPr lang="en-US" dirty="0"/>
              <a:t>Can be in a relatively small group of electrodes, or present in all</a:t>
            </a:r>
          </a:p>
          <a:p>
            <a:pPr lvl="1"/>
            <a:r>
              <a:rPr lang="en-US" dirty="0"/>
              <a:t>Can wax and wane or be sustained</a:t>
            </a:r>
          </a:p>
          <a:p>
            <a:pPr lvl="1"/>
            <a:endParaRPr lang="en-US" dirty="0"/>
          </a:p>
          <a:p>
            <a:r>
              <a:rPr lang="en-US" dirty="0"/>
              <a:t>Participant should be notified of issue up to 3 times.</a:t>
            </a:r>
          </a:p>
          <a:p>
            <a:pPr marL="0" indent="0">
              <a:buNone/>
            </a:pPr>
            <a:endParaRPr lang="en-US" dirty="0"/>
          </a:p>
          <a:p>
            <a:pPr marL="0" indent="0">
              <a:buNone/>
            </a:pPr>
            <a:r>
              <a:rPr lang="en-US" dirty="0"/>
              <a:t>What to do: </a:t>
            </a:r>
          </a:p>
          <a:p>
            <a:r>
              <a:rPr lang="en-US" dirty="0"/>
              <a:t>Immediately:</a:t>
            </a:r>
          </a:p>
          <a:p>
            <a:pPr lvl="1"/>
            <a:r>
              <a:rPr lang="en-US" dirty="0"/>
              <a:t>If it is difficult to identify which electrodes are affected, increase the voltage scale (larger number) until you are able to see individual EEG traces</a:t>
            </a:r>
          </a:p>
          <a:p>
            <a:pPr lvl="2"/>
            <a:r>
              <a:rPr lang="en-US" dirty="0"/>
              <a:t>Note if all channels are equally noisy or it is one or more select channels</a:t>
            </a:r>
          </a:p>
          <a:p>
            <a:pPr lvl="2"/>
            <a:r>
              <a:rPr lang="en-US" dirty="0"/>
              <a:t>If a select group of channels, note the location of these electrodes (near eyes, ears, or back of head</a:t>
            </a:r>
          </a:p>
          <a:p>
            <a:r>
              <a:rPr lang="en-US" dirty="0"/>
              <a:t>At next break:</a:t>
            </a:r>
          </a:p>
          <a:p>
            <a:pPr lvl="1"/>
            <a:r>
              <a:rPr lang="en-US" dirty="0"/>
              <a:t>Ask participant to relax their face, neck and shoulder muscles</a:t>
            </a:r>
          </a:p>
          <a:p>
            <a:pPr lvl="1"/>
            <a:r>
              <a:rPr lang="en-US" dirty="0"/>
              <a:t>Note the particular muscle group showing tension (if known)</a:t>
            </a:r>
          </a:p>
          <a:p>
            <a:pPr lvl="1"/>
            <a:r>
              <a:rPr lang="en-US" dirty="0"/>
              <a:t>If asking participant to relax does not resolve issue, then it is not an EMG issue. Need to fix select electrodes or ground/ref, pending whether subset or all electrodes affected</a:t>
            </a:r>
          </a:p>
        </p:txBody>
      </p:sp>
      <p:pic>
        <p:nvPicPr>
          <p:cNvPr id="4" name="Picture 3">
            <a:extLst>
              <a:ext uri="{FF2B5EF4-FFF2-40B4-BE49-F238E27FC236}">
                <a16:creationId xmlns:a16="http://schemas.microsoft.com/office/drawing/2014/main" id="{71D80101-E4D8-1844-B307-CAD6E8E08DDB}"/>
              </a:ext>
            </a:extLst>
          </p:cNvPr>
          <p:cNvPicPr>
            <a:picLocks noChangeAspect="1"/>
          </p:cNvPicPr>
          <p:nvPr/>
        </p:nvPicPr>
        <p:blipFill>
          <a:blip r:embed="rId2"/>
          <a:stretch>
            <a:fillRect/>
          </a:stretch>
        </p:blipFill>
        <p:spPr>
          <a:xfrm>
            <a:off x="7539160" y="2515158"/>
            <a:ext cx="3374241" cy="2044646"/>
          </a:xfrm>
          <a:prstGeom prst="rect">
            <a:avLst/>
          </a:prstGeom>
        </p:spPr>
      </p:pic>
    </p:spTree>
    <p:extLst>
      <p:ext uri="{BB962C8B-B14F-4D97-AF65-F5344CB8AC3E}">
        <p14:creationId xmlns:p14="http://schemas.microsoft.com/office/powerpoint/2010/main" val="836634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Line noise</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a:xfrm>
            <a:off x="838200" y="1825625"/>
            <a:ext cx="10515600" cy="4896908"/>
          </a:xfrm>
        </p:spPr>
        <p:txBody>
          <a:bodyPr>
            <a:normAutofit fontScale="77500" lnSpcReduction="20000"/>
          </a:bodyPr>
          <a:lstStyle/>
          <a:p>
            <a:r>
              <a:rPr lang="en-US" dirty="0"/>
              <a:t>Presents at high-frequency (50/60 Hz activity); will make EEG channels affected appear “darker” or “thicker”</a:t>
            </a:r>
          </a:p>
          <a:p>
            <a:pPr lvl="1"/>
            <a:r>
              <a:rPr lang="en-US" dirty="0"/>
              <a:t>Might be present in one electrode, a group of electrodes, or equally in all electrodes</a:t>
            </a:r>
          </a:p>
          <a:p>
            <a:pPr lvl="1"/>
            <a:r>
              <a:rPr lang="en-US" dirty="0"/>
              <a:t>If present in all electrodes equally, then this reflects an issue with the ground or references and is more important to fix</a:t>
            </a:r>
          </a:p>
          <a:p>
            <a:endParaRPr lang="en-US" dirty="0"/>
          </a:p>
          <a:p>
            <a:pPr marL="0" indent="0">
              <a:buNone/>
            </a:pPr>
            <a:r>
              <a:rPr lang="en-US" dirty="0"/>
              <a:t>What to do: </a:t>
            </a:r>
          </a:p>
          <a:p>
            <a:r>
              <a:rPr lang="en-US" dirty="0"/>
              <a:t>Immediately:</a:t>
            </a:r>
          </a:p>
          <a:p>
            <a:pPr lvl="1"/>
            <a:r>
              <a:rPr lang="en-US" dirty="0"/>
              <a:t>Check the time/voltage scale and ensure at proper settings</a:t>
            </a:r>
          </a:p>
          <a:p>
            <a:pPr lvl="1"/>
            <a:r>
              <a:rPr lang="en-US" dirty="0"/>
              <a:t>Confirm visual filter is on</a:t>
            </a:r>
          </a:p>
          <a:p>
            <a:pPr lvl="1"/>
            <a:r>
              <a:rPr lang="en-US" dirty="0"/>
              <a:t>Try increasing the voltage scale (larger number) until you are able to see individual EEG traces</a:t>
            </a:r>
          </a:p>
          <a:p>
            <a:pPr lvl="2"/>
            <a:r>
              <a:rPr lang="en-US" dirty="0"/>
              <a:t>Note if all channels are equally noisy or it is one or more select channels</a:t>
            </a:r>
          </a:p>
          <a:p>
            <a:r>
              <a:rPr lang="en-US" dirty="0"/>
              <a:t>At next break:</a:t>
            </a:r>
          </a:p>
          <a:p>
            <a:pPr lvl="1"/>
            <a:r>
              <a:rPr lang="en-US" dirty="0"/>
              <a:t>If only one or a few electrodes are bad, fix those by adding a half-grain amount of gel and abrading scalp</a:t>
            </a:r>
          </a:p>
          <a:p>
            <a:pPr lvl="1"/>
            <a:r>
              <a:rPr lang="en-US" dirty="0"/>
              <a:t>If all channels equally bad, it is likely the ground or reference that need to be fixed. </a:t>
            </a:r>
          </a:p>
          <a:p>
            <a:pPr lvl="2"/>
            <a:r>
              <a:rPr lang="en-US" dirty="0"/>
              <a:t>Add a half-grain amount of gel and abrading one, then other. If improving, continue until fixed.</a:t>
            </a:r>
          </a:p>
          <a:p>
            <a:endParaRPr lang="en-US" dirty="0"/>
          </a:p>
        </p:txBody>
      </p:sp>
    </p:spTree>
    <p:extLst>
      <p:ext uri="{BB962C8B-B14F-4D97-AF65-F5344CB8AC3E}">
        <p14:creationId xmlns:p14="http://schemas.microsoft.com/office/powerpoint/2010/main" val="1624011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Irregular EEG data</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a:xfrm>
            <a:off x="838200" y="1825625"/>
            <a:ext cx="10515600" cy="4896908"/>
          </a:xfrm>
        </p:spPr>
        <p:txBody>
          <a:bodyPr>
            <a:normAutofit fontScale="70000" lnSpcReduction="20000"/>
          </a:bodyPr>
          <a:lstStyle/>
          <a:p>
            <a:r>
              <a:rPr lang="en-US" dirty="0"/>
              <a:t>Presents as a combination of low-frequency, high amplitude activity, with or without additional high frequency activity as well</a:t>
            </a:r>
          </a:p>
          <a:p>
            <a:pPr lvl="1"/>
            <a:r>
              <a:rPr lang="en-US" dirty="0"/>
              <a:t>No clear pattern to the data</a:t>
            </a:r>
          </a:p>
          <a:p>
            <a:pPr lvl="1"/>
            <a:r>
              <a:rPr lang="en-US" dirty="0"/>
              <a:t>Channel has likely become disconnected.</a:t>
            </a:r>
          </a:p>
          <a:p>
            <a:pPr marL="0" indent="0">
              <a:buNone/>
            </a:pPr>
            <a:endParaRPr lang="en-US" dirty="0"/>
          </a:p>
          <a:p>
            <a:pPr lvl="1"/>
            <a:r>
              <a:rPr lang="en-US" dirty="0"/>
              <a:t>If present in a key study electrode, then critical to fix. Spend up to 5 minutes attempting to address single electrode, and, attempt to fix up to three times.</a:t>
            </a:r>
          </a:p>
          <a:p>
            <a:pPr lvl="1"/>
            <a:r>
              <a:rPr lang="en-US" dirty="0"/>
              <a:t>If present in all electrodes, spend as much time as needed. Data not usable in this state.</a:t>
            </a:r>
          </a:p>
          <a:p>
            <a:pPr marL="0" indent="0">
              <a:buNone/>
            </a:pPr>
            <a:endParaRPr lang="en-US" dirty="0"/>
          </a:p>
          <a:p>
            <a:pPr marL="0" indent="0">
              <a:buNone/>
            </a:pPr>
            <a:r>
              <a:rPr lang="en-US" dirty="0"/>
              <a:t>What to do: </a:t>
            </a:r>
          </a:p>
          <a:p>
            <a:r>
              <a:rPr lang="en-US" dirty="0"/>
              <a:t>Immediately:</a:t>
            </a:r>
          </a:p>
          <a:p>
            <a:pPr lvl="1"/>
            <a:r>
              <a:rPr lang="en-US" dirty="0"/>
              <a:t>Check the time/voltage scale and ensure at proper settings</a:t>
            </a:r>
          </a:p>
          <a:p>
            <a:pPr lvl="1"/>
            <a:r>
              <a:rPr lang="en-US" dirty="0"/>
              <a:t>Confirm visual filter is on</a:t>
            </a:r>
          </a:p>
          <a:p>
            <a:pPr lvl="1"/>
            <a:r>
              <a:rPr lang="en-US" dirty="0"/>
              <a:t>Try increasing the voltage scale (larger number) until you are able to see which electrodes are affected. </a:t>
            </a:r>
          </a:p>
          <a:p>
            <a:r>
              <a:rPr lang="en-US" dirty="0"/>
              <a:t>At next break:</a:t>
            </a:r>
          </a:p>
          <a:p>
            <a:pPr lvl="1"/>
            <a:r>
              <a:rPr lang="en-US" dirty="0"/>
              <a:t>If only one or a few electrodes are bad, fix those by adding a half-grain amount of gel and abrading scalp</a:t>
            </a:r>
          </a:p>
          <a:p>
            <a:pPr lvl="1"/>
            <a:r>
              <a:rPr lang="en-US" dirty="0"/>
              <a:t>If all channels equally bad, it is likely the ground or reference that need to be fixed. </a:t>
            </a:r>
          </a:p>
          <a:p>
            <a:pPr lvl="2"/>
            <a:r>
              <a:rPr lang="en-US" dirty="0"/>
              <a:t>Add a half-grain amount of gel and abrading one, then other. If improving, continue until fixed.</a:t>
            </a:r>
          </a:p>
          <a:p>
            <a:endParaRPr lang="en-US" dirty="0"/>
          </a:p>
        </p:txBody>
      </p:sp>
    </p:spTree>
    <p:extLst>
      <p:ext uri="{BB962C8B-B14F-4D97-AF65-F5344CB8AC3E}">
        <p14:creationId xmlns:p14="http://schemas.microsoft.com/office/powerpoint/2010/main" val="3710378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Electrode drift</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a:xfrm>
            <a:off x="838200" y="1825625"/>
            <a:ext cx="10515600" cy="4896908"/>
          </a:xfrm>
        </p:spPr>
        <p:txBody>
          <a:bodyPr>
            <a:normAutofit fontScale="70000" lnSpcReduction="20000"/>
          </a:bodyPr>
          <a:lstStyle/>
          <a:p>
            <a:r>
              <a:rPr lang="en-US" dirty="0"/>
              <a:t>Presents as very low frequency (&lt;.5 </a:t>
            </a:r>
            <a:r>
              <a:rPr lang="en-US" dirty="0" err="1"/>
              <a:t>hz</a:t>
            </a:r>
            <a:r>
              <a:rPr lang="en-US" dirty="0"/>
              <a:t>), very high amplitude “drift” in one or more electrode</a:t>
            </a:r>
          </a:p>
          <a:p>
            <a:pPr lvl="1"/>
            <a:r>
              <a:rPr lang="en-US" dirty="0"/>
              <a:t>Channel has become disconnected</a:t>
            </a:r>
          </a:p>
          <a:p>
            <a:pPr lvl="1"/>
            <a:endParaRPr lang="en-US" dirty="0"/>
          </a:p>
          <a:p>
            <a:pPr lvl="1"/>
            <a:r>
              <a:rPr lang="en-US" dirty="0"/>
              <a:t>If present in a key study electrode, then critical to fix. Spend up to 5 minutes attempting to address single electrode, and, attempt to fix up to three times.</a:t>
            </a:r>
          </a:p>
          <a:p>
            <a:pPr lvl="1"/>
            <a:r>
              <a:rPr lang="en-US" dirty="0"/>
              <a:t>If present in all electrodes, spend as much time as needed. Data not usable in this state.</a:t>
            </a:r>
          </a:p>
          <a:p>
            <a:pPr marL="0" indent="0">
              <a:buNone/>
            </a:pPr>
            <a:endParaRPr lang="en-US" dirty="0"/>
          </a:p>
          <a:p>
            <a:pPr marL="0" indent="0">
              <a:buNone/>
            </a:pPr>
            <a:r>
              <a:rPr lang="en-US" dirty="0"/>
              <a:t>What to do: </a:t>
            </a:r>
          </a:p>
          <a:p>
            <a:r>
              <a:rPr lang="en-US" dirty="0"/>
              <a:t>Immediately:</a:t>
            </a:r>
          </a:p>
          <a:p>
            <a:pPr lvl="1"/>
            <a:r>
              <a:rPr lang="en-US" dirty="0"/>
              <a:t>Confirm visual filter is on</a:t>
            </a:r>
          </a:p>
          <a:p>
            <a:pPr lvl="1"/>
            <a:r>
              <a:rPr lang="en-US" dirty="0"/>
              <a:t>Try increasing the voltage scale (larger number) until you are able to see which electrodes are affected. </a:t>
            </a:r>
          </a:p>
          <a:p>
            <a:r>
              <a:rPr lang="en-US" dirty="0"/>
              <a:t>At next break:</a:t>
            </a:r>
          </a:p>
          <a:p>
            <a:pPr lvl="1"/>
            <a:r>
              <a:rPr lang="en-US" dirty="0"/>
              <a:t>If only one or a few electrodes are bad, fix those by adding a half-grain amount of gel and abrading scalp</a:t>
            </a:r>
          </a:p>
          <a:p>
            <a:pPr lvl="1"/>
            <a:r>
              <a:rPr lang="en-US" dirty="0"/>
              <a:t>If all channels equally bad, it is likely the ground or reference that need to be fixed. </a:t>
            </a:r>
          </a:p>
          <a:p>
            <a:pPr lvl="2"/>
            <a:r>
              <a:rPr lang="en-US" dirty="0"/>
              <a:t>Add a half-grain amount of gel and abrading one, then other. If improving, continue until fixed.</a:t>
            </a:r>
          </a:p>
          <a:p>
            <a:endParaRPr lang="en-US" dirty="0"/>
          </a:p>
        </p:txBody>
      </p:sp>
    </p:spTree>
    <p:extLst>
      <p:ext uri="{BB962C8B-B14F-4D97-AF65-F5344CB8AC3E}">
        <p14:creationId xmlns:p14="http://schemas.microsoft.com/office/powerpoint/2010/main" val="593586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uled Note Paper Free Stock Photo - Public Domain Pictures">
            <a:extLst>
              <a:ext uri="{FF2B5EF4-FFF2-40B4-BE49-F238E27FC236}">
                <a16:creationId xmlns:a16="http://schemas.microsoft.com/office/drawing/2014/main" id="{54E63533-137A-024F-B2A6-A37955526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8141" y="5241779"/>
            <a:ext cx="1641018" cy="128964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B3E49D0-0397-814C-9656-171550A7D64A}"/>
              </a:ext>
            </a:extLst>
          </p:cNvPr>
          <p:cNvSpPr>
            <a:spLocks noGrp="1"/>
          </p:cNvSpPr>
          <p:nvPr>
            <p:ph idx="1"/>
          </p:nvPr>
        </p:nvSpPr>
        <p:spPr>
          <a:xfrm>
            <a:off x="838200" y="1325564"/>
            <a:ext cx="10515600" cy="5532436"/>
          </a:xfrm>
        </p:spPr>
        <p:txBody>
          <a:bodyPr>
            <a:normAutofit/>
          </a:bodyPr>
          <a:lstStyle/>
          <a:p>
            <a:r>
              <a:rPr lang="en-US" dirty="0"/>
              <a:t>Control everything you can, if you can’t control it, measure it</a:t>
            </a:r>
          </a:p>
          <a:p>
            <a:pPr lvl="1"/>
            <a:r>
              <a:rPr lang="en-US" dirty="0"/>
              <a:t>This goes for stimuli, experimental paradigms, participant procedures, data collection procedures</a:t>
            </a:r>
          </a:p>
          <a:p>
            <a:endParaRPr lang="en-US" dirty="0"/>
          </a:p>
          <a:p>
            <a:r>
              <a:rPr lang="en-US" dirty="0"/>
              <a:t>Try to record less, good task data, than more bad task data</a:t>
            </a:r>
          </a:p>
          <a:p>
            <a:endParaRPr lang="en-US" dirty="0"/>
          </a:p>
          <a:p>
            <a:r>
              <a:rPr lang="en-US" dirty="0"/>
              <a:t>Data storage is cheap, let the recording run even during periods you think might not be important</a:t>
            </a:r>
          </a:p>
          <a:p>
            <a:endParaRPr lang="en-US" dirty="0"/>
          </a:p>
          <a:p>
            <a:r>
              <a:rPr lang="en-US" dirty="0"/>
              <a:t>Take meticulous notes of everything!</a:t>
            </a:r>
          </a:p>
          <a:p>
            <a:pPr marL="0" indent="0">
              <a:buNone/>
            </a:pPr>
            <a:endParaRPr lang="en-US" dirty="0"/>
          </a:p>
          <a:p>
            <a:endParaRPr lang="en-US" dirty="0"/>
          </a:p>
        </p:txBody>
      </p:sp>
      <p:pic>
        <p:nvPicPr>
          <p:cNvPr id="6" name="Picture 2" descr="WD Blue 1TB Internal SATA Hard Drive for Desktops (OEM/Bare Drive) WD10EZEX  - Best Buy">
            <a:extLst>
              <a:ext uri="{FF2B5EF4-FFF2-40B4-BE49-F238E27FC236}">
                <a16:creationId xmlns:a16="http://schemas.microsoft.com/office/drawing/2014/main" id="{2BFB5C61-79C9-C04C-B207-BE18125A1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786261" y="2781681"/>
            <a:ext cx="1227848" cy="12188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EA6F77-9F2B-2F48-B174-1B526EE7D3C1}"/>
              </a:ext>
            </a:extLst>
          </p:cNvPr>
          <p:cNvSpPr>
            <a:spLocks noGrp="1"/>
          </p:cNvSpPr>
          <p:nvPr>
            <p:ph type="title"/>
          </p:nvPr>
        </p:nvSpPr>
        <p:spPr>
          <a:xfrm>
            <a:off x="838200" y="0"/>
            <a:ext cx="10515600" cy="1325563"/>
          </a:xfrm>
        </p:spPr>
        <p:txBody>
          <a:bodyPr/>
          <a:lstStyle/>
          <a:p>
            <a:r>
              <a:rPr lang="en-US" dirty="0"/>
              <a:t>General principles</a:t>
            </a:r>
          </a:p>
        </p:txBody>
      </p:sp>
    </p:spTree>
    <p:extLst>
      <p:ext uri="{BB962C8B-B14F-4D97-AF65-F5344CB8AC3E}">
        <p14:creationId xmlns:p14="http://schemas.microsoft.com/office/powerpoint/2010/main" val="2943984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Electrode data missing</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a:xfrm>
            <a:off x="838200" y="1825625"/>
            <a:ext cx="10515600" cy="4896908"/>
          </a:xfrm>
        </p:spPr>
        <p:txBody>
          <a:bodyPr>
            <a:normAutofit fontScale="70000" lnSpcReduction="20000"/>
          </a:bodyPr>
          <a:lstStyle/>
          <a:p>
            <a:r>
              <a:rPr lang="en-US" dirty="0"/>
              <a:t>Presents as an “empty” channel with no data being recorded</a:t>
            </a:r>
          </a:p>
          <a:p>
            <a:pPr lvl="1"/>
            <a:r>
              <a:rPr lang="en-US" dirty="0"/>
              <a:t>Channel has likely become disconnected.</a:t>
            </a:r>
          </a:p>
          <a:p>
            <a:pPr lvl="1"/>
            <a:r>
              <a:rPr lang="en-US" dirty="0"/>
              <a:t>Might actually be very low frequency, very high amplitude data being collected (changing scale will reveal)</a:t>
            </a:r>
          </a:p>
          <a:p>
            <a:pPr marL="0" indent="0">
              <a:buNone/>
            </a:pPr>
            <a:endParaRPr lang="en-US" dirty="0"/>
          </a:p>
          <a:p>
            <a:pPr lvl="1"/>
            <a:r>
              <a:rPr lang="en-US" dirty="0"/>
              <a:t>If present in a key study electrode, then critical to fix. Spend up to 5 minutes attempting to address single electrode, and, attempt to fix up to three times.</a:t>
            </a:r>
          </a:p>
          <a:p>
            <a:pPr lvl="1"/>
            <a:r>
              <a:rPr lang="en-US" dirty="0"/>
              <a:t>If present in all electrodes, spend as much time as needed. Data not usable in this state.</a:t>
            </a:r>
          </a:p>
          <a:p>
            <a:pPr marL="0" indent="0">
              <a:buNone/>
            </a:pPr>
            <a:endParaRPr lang="en-US" dirty="0"/>
          </a:p>
          <a:p>
            <a:pPr marL="0" indent="0">
              <a:buNone/>
            </a:pPr>
            <a:r>
              <a:rPr lang="en-US" dirty="0"/>
              <a:t>What to do: </a:t>
            </a:r>
          </a:p>
          <a:p>
            <a:r>
              <a:rPr lang="en-US" dirty="0"/>
              <a:t>Immediately:</a:t>
            </a:r>
          </a:p>
          <a:p>
            <a:pPr lvl="1"/>
            <a:r>
              <a:rPr lang="en-US" dirty="0"/>
              <a:t>Check the time/voltage scale and ensure at proper settings</a:t>
            </a:r>
          </a:p>
          <a:p>
            <a:pPr lvl="1"/>
            <a:r>
              <a:rPr lang="en-US" dirty="0"/>
              <a:t>Confirm visual filter is on</a:t>
            </a:r>
          </a:p>
          <a:p>
            <a:pPr lvl="1"/>
            <a:r>
              <a:rPr lang="en-US" dirty="0"/>
              <a:t>Try increasing the voltage scale (larger number) until you are able to see which electrodes are affected. </a:t>
            </a:r>
          </a:p>
          <a:p>
            <a:r>
              <a:rPr lang="en-US" dirty="0"/>
              <a:t>At next break:</a:t>
            </a:r>
          </a:p>
          <a:p>
            <a:pPr lvl="1"/>
            <a:r>
              <a:rPr lang="en-US" dirty="0"/>
              <a:t>If only one or a few electrodes are bad, fix those by adding a half-grain amount of gel and abrading scalp</a:t>
            </a:r>
          </a:p>
          <a:p>
            <a:pPr lvl="1"/>
            <a:r>
              <a:rPr lang="en-US" dirty="0"/>
              <a:t>If all channels equally bad, it is likely the ground or reference that need to be fixed. </a:t>
            </a:r>
          </a:p>
          <a:p>
            <a:pPr lvl="2"/>
            <a:r>
              <a:rPr lang="en-US" dirty="0"/>
              <a:t>Add a half-grain amount of gel and abrading one, then other. If improving, continue until fixed.</a:t>
            </a:r>
          </a:p>
          <a:p>
            <a:endParaRPr lang="en-US" dirty="0"/>
          </a:p>
        </p:txBody>
      </p:sp>
    </p:spTree>
    <p:extLst>
      <p:ext uri="{BB962C8B-B14F-4D97-AF65-F5344CB8AC3E}">
        <p14:creationId xmlns:p14="http://schemas.microsoft.com/office/powerpoint/2010/main" val="4168937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9B3D-7DC1-4046-A711-10CC2F8479E9}"/>
              </a:ext>
            </a:extLst>
          </p:cNvPr>
          <p:cNvSpPr>
            <a:spLocks noGrp="1"/>
          </p:cNvSpPr>
          <p:nvPr>
            <p:ph type="title"/>
          </p:nvPr>
        </p:nvSpPr>
        <p:spPr/>
        <p:txBody>
          <a:bodyPr/>
          <a:lstStyle/>
          <a:p>
            <a:r>
              <a:rPr lang="en-US" dirty="0"/>
              <a:t>Black or mostly-black EEG window</a:t>
            </a:r>
          </a:p>
        </p:txBody>
      </p:sp>
      <p:sp>
        <p:nvSpPr>
          <p:cNvPr id="3" name="Content Placeholder 2">
            <a:extLst>
              <a:ext uri="{FF2B5EF4-FFF2-40B4-BE49-F238E27FC236}">
                <a16:creationId xmlns:a16="http://schemas.microsoft.com/office/drawing/2014/main" id="{71D861A1-7391-F241-8EE8-E4883123D3B1}"/>
              </a:ext>
            </a:extLst>
          </p:cNvPr>
          <p:cNvSpPr>
            <a:spLocks noGrp="1"/>
          </p:cNvSpPr>
          <p:nvPr>
            <p:ph idx="1"/>
          </p:nvPr>
        </p:nvSpPr>
        <p:spPr>
          <a:xfrm>
            <a:off x="838200" y="1825625"/>
            <a:ext cx="10515600" cy="4896908"/>
          </a:xfrm>
        </p:spPr>
        <p:txBody>
          <a:bodyPr>
            <a:normAutofit fontScale="70000" lnSpcReduction="20000"/>
          </a:bodyPr>
          <a:lstStyle/>
          <a:p>
            <a:r>
              <a:rPr lang="en-US" dirty="0"/>
              <a:t>Presents as a complete or nearly complete black EEG window instead of individual EEG traces</a:t>
            </a:r>
          </a:p>
          <a:p>
            <a:endParaRPr lang="en-US" dirty="0"/>
          </a:p>
          <a:p>
            <a:r>
              <a:rPr lang="en-US" dirty="0"/>
              <a:t>Critical to fix. Spend as much time as needed to fix, as data is not usable at all in this state</a:t>
            </a:r>
          </a:p>
          <a:p>
            <a:endParaRPr lang="en-US" dirty="0"/>
          </a:p>
          <a:p>
            <a:pPr marL="0" indent="0">
              <a:buNone/>
            </a:pPr>
            <a:r>
              <a:rPr lang="en-US" dirty="0"/>
              <a:t>What to do: </a:t>
            </a:r>
          </a:p>
          <a:p>
            <a:r>
              <a:rPr lang="en-US" dirty="0"/>
              <a:t>Immediately:</a:t>
            </a:r>
          </a:p>
          <a:p>
            <a:pPr lvl="1"/>
            <a:r>
              <a:rPr lang="en-US" dirty="0"/>
              <a:t>Check the time/voltage scale and ensure at proper settings</a:t>
            </a:r>
          </a:p>
          <a:p>
            <a:pPr lvl="1"/>
            <a:r>
              <a:rPr lang="en-US" dirty="0"/>
              <a:t>Confirm visual filter is on</a:t>
            </a:r>
          </a:p>
          <a:p>
            <a:pPr lvl="1"/>
            <a:r>
              <a:rPr lang="en-US" dirty="0"/>
              <a:t>Try increasing the voltage scale (larger number) until you are able to see individual EEG traces</a:t>
            </a:r>
          </a:p>
          <a:p>
            <a:pPr lvl="2"/>
            <a:r>
              <a:rPr lang="en-US" dirty="0"/>
              <a:t>Note if all channels are equally noisy or it is one or more select channels</a:t>
            </a:r>
          </a:p>
          <a:p>
            <a:r>
              <a:rPr lang="en-US" dirty="0"/>
              <a:t>At next break:</a:t>
            </a:r>
          </a:p>
          <a:p>
            <a:pPr lvl="1"/>
            <a:r>
              <a:rPr lang="en-US" dirty="0"/>
              <a:t>If only one or a few electrodes are bad, fix those by adding a half-grain amount of gel and abrading scalp</a:t>
            </a:r>
          </a:p>
          <a:p>
            <a:pPr lvl="1"/>
            <a:r>
              <a:rPr lang="en-US" dirty="0"/>
              <a:t>If all channels equally bad, it is likely the ground or reference that need to be fixed. </a:t>
            </a:r>
          </a:p>
          <a:p>
            <a:pPr lvl="2"/>
            <a:r>
              <a:rPr lang="en-US" dirty="0"/>
              <a:t>Add a half-grain amount of gel and abrading one, then other. If improving, continue until fixed.</a:t>
            </a:r>
          </a:p>
          <a:p>
            <a:endParaRPr lang="en-US" dirty="0"/>
          </a:p>
        </p:txBody>
      </p:sp>
    </p:spTree>
    <p:extLst>
      <p:ext uri="{BB962C8B-B14F-4D97-AF65-F5344CB8AC3E}">
        <p14:creationId xmlns:p14="http://schemas.microsoft.com/office/powerpoint/2010/main" val="662470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636D-7BFB-AD4D-BE17-E387E7DF1732}"/>
              </a:ext>
            </a:extLst>
          </p:cNvPr>
          <p:cNvSpPr>
            <a:spLocks noGrp="1"/>
          </p:cNvSpPr>
          <p:nvPr>
            <p:ph type="title"/>
          </p:nvPr>
        </p:nvSpPr>
        <p:spPr/>
        <p:txBody>
          <a:bodyPr/>
          <a:lstStyle/>
          <a:p>
            <a:r>
              <a:rPr lang="en-US" dirty="0"/>
              <a:t>Interim summary</a:t>
            </a:r>
          </a:p>
        </p:txBody>
      </p:sp>
      <p:sp>
        <p:nvSpPr>
          <p:cNvPr id="3" name="Content Placeholder 2">
            <a:extLst>
              <a:ext uri="{FF2B5EF4-FFF2-40B4-BE49-F238E27FC236}">
                <a16:creationId xmlns:a16="http://schemas.microsoft.com/office/drawing/2014/main" id="{00AAEA70-92BC-4E4C-BD1A-23B72D450275}"/>
              </a:ext>
            </a:extLst>
          </p:cNvPr>
          <p:cNvSpPr>
            <a:spLocks noGrp="1"/>
          </p:cNvSpPr>
          <p:nvPr>
            <p:ph idx="1"/>
          </p:nvPr>
        </p:nvSpPr>
        <p:spPr/>
        <p:txBody>
          <a:bodyPr>
            <a:normAutofit/>
          </a:bodyPr>
          <a:lstStyle/>
          <a:p>
            <a:pPr marL="514350" indent="-514350">
              <a:buFont typeface="+mj-lt"/>
              <a:buAutoNum type="arabicPeriod"/>
            </a:pPr>
            <a:r>
              <a:rPr lang="en-US" dirty="0"/>
              <a:t>For any issue, only try to address it during a break, not during the actual task.</a:t>
            </a:r>
          </a:p>
          <a:p>
            <a:pPr marL="514350" indent="-514350">
              <a:buFont typeface="+mj-lt"/>
              <a:buAutoNum type="arabicPeriod"/>
            </a:pPr>
            <a:endParaRPr lang="en-US" dirty="0"/>
          </a:p>
          <a:p>
            <a:pPr marL="514350" indent="-514350">
              <a:buFont typeface="+mj-lt"/>
              <a:buAutoNum type="arabicPeriod"/>
            </a:pPr>
            <a:r>
              <a:rPr lang="en-US" dirty="0"/>
              <a:t>The amount of time spent dealing with an issue depends on how much it impacts the primary electrodes of interest.</a:t>
            </a:r>
          </a:p>
          <a:p>
            <a:pPr marL="514350" indent="-514350">
              <a:buFont typeface="+mj-lt"/>
              <a:buAutoNum type="arabicPeriod"/>
            </a:pPr>
            <a:endParaRPr lang="en-US" dirty="0"/>
          </a:p>
          <a:p>
            <a:pPr marL="514350" indent="-514350">
              <a:buFont typeface="+mj-lt"/>
              <a:buAutoNum type="arabicPeriod"/>
            </a:pPr>
            <a:r>
              <a:rPr lang="en-US" dirty="0"/>
              <a:t>Never hesitate to call the supervisor if you are unsure about an issue. Remember that it takes time to develop expertise.</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237911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22C9-9D48-5448-86E7-083ECA1356EA}"/>
              </a:ext>
            </a:extLst>
          </p:cNvPr>
          <p:cNvSpPr>
            <a:spLocks noGrp="1"/>
          </p:cNvSpPr>
          <p:nvPr>
            <p:ph type="title"/>
          </p:nvPr>
        </p:nvSpPr>
        <p:spPr>
          <a:xfrm>
            <a:off x="838200" y="2663825"/>
            <a:ext cx="10515600" cy="1325563"/>
          </a:xfrm>
        </p:spPr>
        <p:txBody>
          <a:bodyPr/>
          <a:lstStyle/>
          <a:p>
            <a:r>
              <a:rPr lang="en-US" b="1" dirty="0"/>
              <a:t>Overview of system/study-specific differences</a:t>
            </a:r>
          </a:p>
        </p:txBody>
      </p:sp>
    </p:spTree>
    <p:extLst>
      <p:ext uri="{BB962C8B-B14F-4D97-AF65-F5344CB8AC3E}">
        <p14:creationId xmlns:p14="http://schemas.microsoft.com/office/powerpoint/2010/main" val="3993255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3C37-89D3-714F-B524-261C62123B86}"/>
              </a:ext>
            </a:extLst>
          </p:cNvPr>
          <p:cNvSpPr>
            <a:spLocks noGrp="1"/>
          </p:cNvSpPr>
          <p:nvPr>
            <p:ph type="title"/>
          </p:nvPr>
        </p:nvSpPr>
        <p:spPr/>
        <p:txBody>
          <a:bodyPr/>
          <a:lstStyle/>
          <a:p>
            <a:r>
              <a:rPr lang="en-US" dirty="0"/>
              <a:t>System and study-specific protocols</a:t>
            </a:r>
          </a:p>
        </p:txBody>
      </p:sp>
      <p:sp>
        <p:nvSpPr>
          <p:cNvPr id="3" name="Content Placeholder 2">
            <a:extLst>
              <a:ext uri="{FF2B5EF4-FFF2-40B4-BE49-F238E27FC236}">
                <a16:creationId xmlns:a16="http://schemas.microsoft.com/office/drawing/2014/main" id="{E243D0F7-1F08-4942-86FF-CBB6F65DE329}"/>
              </a:ext>
            </a:extLst>
          </p:cNvPr>
          <p:cNvSpPr>
            <a:spLocks noGrp="1"/>
          </p:cNvSpPr>
          <p:nvPr>
            <p:ph idx="1"/>
          </p:nvPr>
        </p:nvSpPr>
        <p:spPr/>
        <p:txBody>
          <a:bodyPr>
            <a:normAutofit fontScale="92500" lnSpcReduction="20000"/>
          </a:bodyPr>
          <a:lstStyle/>
          <a:p>
            <a:r>
              <a:rPr lang="en-US" dirty="0"/>
              <a:t>We have covered generic best practices for EEG data collection and the typical protocol followed for most systems/studies</a:t>
            </a:r>
          </a:p>
          <a:p>
            <a:endParaRPr lang="en-US" dirty="0"/>
          </a:p>
          <a:p>
            <a:r>
              <a:rPr lang="en-US" dirty="0"/>
              <a:t>These guidelines should always be followed, for all studies/systems unless otherwise specified in a system- or study-specific protocol</a:t>
            </a:r>
          </a:p>
          <a:p>
            <a:pPr lvl="1"/>
            <a:r>
              <a:rPr lang="en-US" dirty="0"/>
              <a:t>Specific protocols always “override” generic protocols</a:t>
            </a:r>
          </a:p>
          <a:p>
            <a:pPr lvl="1"/>
            <a:endParaRPr lang="en-US" dirty="0"/>
          </a:p>
          <a:p>
            <a:r>
              <a:rPr lang="en-US" dirty="0"/>
              <a:t>We will be developing a system-specific generic protocol and video walk-through for each of our three systems</a:t>
            </a:r>
          </a:p>
          <a:p>
            <a:endParaRPr lang="en-US" dirty="0"/>
          </a:p>
          <a:p>
            <a:r>
              <a:rPr lang="en-US" dirty="0"/>
              <a:t>Additionally, any study you run in this lab, EEG or otherwise will also always include a study-specific protocol to follow</a:t>
            </a:r>
          </a:p>
        </p:txBody>
      </p:sp>
    </p:spTree>
    <p:extLst>
      <p:ext uri="{BB962C8B-B14F-4D97-AF65-F5344CB8AC3E}">
        <p14:creationId xmlns:p14="http://schemas.microsoft.com/office/powerpoint/2010/main" val="157767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C05A-C8F4-A344-A7C8-B73F70BCF904}"/>
              </a:ext>
            </a:extLst>
          </p:cNvPr>
          <p:cNvSpPr>
            <a:spLocks noGrp="1"/>
          </p:cNvSpPr>
          <p:nvPr>
            <p:ph type="title"/>
          </p:nvPr>
        </p:nvSpPr>
        <p:spPr/>
        <p:txBody>
          <a:bodyPr/>
          <a:lstStyle/>
          <a:p>
            <a:r>
              <a:rPr lang="en-US" dirty="0"/>
              <a:t>System-specific differences</a:t>
            </a:r>
          </a:p>
        </p:txBody>
      </p:sp>
      <p:sp>
        <p:nvSpPr>
          <p:cNvPr id="3" name="Content Placeholder 2">
            <a:extLst>
              <a:ext uri="{FF2B5EF4-FFF2-40B4-BE49-F238E27FC236}">
                <a16:creationId xmlns:a16="http://schemas.microsoft.com/office/drawing/2014/main" id="{FF07255E-DADA-9B40-A9DE-295E0C9BD7C7}"/>
              </a:ext>
            </a:extLst>
          </p:cNvPr>
          <p:cNvSpPr>
            <a:spLocks noGrp="1"/>
          </p:cNvSpPr>
          <p:nvPr>
            <p:ph idx="1"/>
          </p:nvPr>
        </p:nvSpPr>
        <p:spPr/>
        <p:txBody>
          <a:bodyPr>
            <a:normAutofit fontScale="92500" lnSpcReduction="10000"/>
          </a:bodyPr>
          <a:lstStyle/>
          <a:p>
            <a:pPr marL="0" indent="0">
              <a:buNone/>
            </a:pPr>
            <a:r>
              <a:rPr lang="en-US" sz="3200" dirty="0"/>
              <a:t>Non-exhaustive list of differences across systems:</a:t>
            </a:r>
          </a:p>
          <a:p>
            <a:endParaRPr lang="en-US" dirty="0"/>
          </a:p>
          <a:p>
            <a:r>
              <a:rPr lang="en-US" dirty="0"/>
              <a:t>Software used to acquire EEG</a:t>
            </a:r>
          </a:p>
          <a:p>
            <a:pPr lvl="1"/>
            <a:r>
              <a:rPr lang="en-US" dirty="0"/>
              <a:t>Influences specific steps followed for set-up and monitoring</a:t>
            </a:r>
          </a:p>
          <a:p>
            <a:r>
              <a:rPr lang="en-US" dirty="0"/>
              <a:t>Method of sending markers to EEG</a:t>
            </a:r>
          </a:p>
          <a:p>
            <a:pPr lvl="1"/>
            <a:r>
              <a:rPr lang="en-US" dirty="0"/>
              <a:t>Influences monitoring and troubleshooting of markers</a:t>
            </a:r>
          </a:p>
          <a:p>
            <a:r>
              <a:rPr lang="en-US" dirty="0"/>
              <a:t>Cap electrode numbers, names, placement, style</a:t>
            </a:r>
          </a:p>
          <a:p>
            <a:pPr lvl="1"/>
            <a:r>
              <a:rPr lang="en-US" dirty="0"/>
              <a:t>Influences capping and cleaning</a:t>
            </a:r>
          </a:p>
          <a:p>
            <a:pPr lvl="1"/>
            <a:r>
              <a:rPr lang="en-US" dirty="0"/>
              <a:t>Influences what artifacts look like</a:t>
            </a:r>
          </a:p>
          <a:p>
            <a:r>
              <a:rPr lang="en-US" dirty="0"/>
              <a:t>Signal-to-noise ratio and gain</a:t>
            </a:r>
          </a:p>
          <a:p>
            <a:pPr lvl="1"/>
            <a:r>
              <a:rPr lang="en-US" dirty="0"/>
              <a:t>Influences monitoring and what “good” EEG data looks like</a:t>
            </a:r>
          </a:p>
          <a:p>
            <a:pPr marL="0" indent="0">
              <a:buNone/>
            </a:pPr>
            <a:endParaRPr lang="en-US" dirty="0"/>
          </a:p>
          <a:p>
            <a:endParaRPr lang="en-US" dirty="0"/>
          </a:p>
        </p:txBody>
      </p:sp>
    </p:spTree>
    <p:extLst>
      <p:ext uri="{BB962C8B-B14F-4D97-AF65-F5344CB8AC3E}">
        <p14:creationId xmlns:p14="http://schemas.microsoft.com/office/powerpoint/2010/main" val="3302926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BA26-4410-C84F-8039-E767C094DB86}"/>
              </a:ext>
            </a:extLst>
          </p:cNvPr>
          <p:cNvSpPr>
            <a:spLocks noGrp="1"/>
          </p:cNvSpPr>
          <p:nvPr>
            <p:ph type="title"/>
          </p:nvPr>
        </p:nvSpPr>
        <p:spPr/>
        <p:txBody>
          <a:bodyPr/>
          <a:lstStyle/>
          <a:p>
            <a:r>
              <a:rPr lang="en-US" dirty="0"/>
              <a:t>Study-specific differences</a:t>
            </a:r>
          </a:p>
        </p:txBody>
      </p:sp>
      <p:sp>
        <p:nvSpPr>
          <p:cNvPr id="3" name="Content Placeholder 2">
            <a:extLst>
              <a:ext uri="{FF2B5EF4-FFF2-40B4-BE49-F238E27FC236}">
                <a16:creationId xmlns:a16="http://schemas.microsoft.com/office/drawing/2014/main" id="{F376CF73-3919-A043-A56C-2B197004E537}"/>
              </a:ext>
            </a:extLst>
          </p:cNvPr>
          <p:cNvSpPr>
            <a:spLocks noGrp="1"/>
          </p:cNvSpPr>
          <p:nvPr>
            <p:ph idx="1"/>
          </p:nvPr>
        </p:nvSpPr>
        <p:spPr/>
        <p:txBody>
          <a:bodyPr>
            <a:normAutofit fontScale="92500" lnSpcReduction="20000"/>
          </a:bodyPr>
          <a:lstStyle/>
          <a:p>
            <a:pPr marL="0" indent="0">
              <a:buNone/>
            </a:pPr>
            <a:r>
              <a:rPr lang="en-US" sz="3500" dirty="0"/>
              <a:t>Non-exhaustive list of differences across studies:</a:t>
            </a:r>
          </a:p>
          <a:p>
            <a:pPr marL="0" indent="0">
              <a:buNone/>
            </a:pPr>
            <a:endParaRPr lang="en-US" dirty="0"/>
          </a:p>
          <a:p>
            <a:r>
              <a:rPr lang="en-US" dirty="0"/>
              <a:t>Location of study</a:t>
            </a:r>
          </a:p>
          <a:p>
            <a:pPr lvl="1"/>
            <a:r>
              <a:rPr lang="en-US" dirty="0"/>
              <a:t>Influences set-up and EEG monitoring</a:t>
            </a:r>
          </a:p>
          <a:p>
            <a:r>
              <a:rPr lang="en-US" dirty="0"/>
              <a:t>Whether the study is computer-based or “real-world”</a:t>
            </a:r>
          </a:p>
          <a:p>
            <a:pPr lvl="1"/>
            <a:r>
              <a:rPr lang="en-US" dirty="0"/>
              <a:t>Influences monitoring and troubleshooting of markers</a:t>
            </a:r>
          </a:p>
          <a:p>
            <a:pPr lvl="1"/>
            <a:r>
              <a:rPr lang="en-US" dirty="0"/>
              <a:t>Influences source of markers, and number of sources (computer, camera, etc.)</a:t>
            </a:r>
          </a:p>
          <a:p>
            <a:r>
              <a:rPr lang="en-US" dirty="0"/>
              <a:t>The kind/amount of motor activity of participant</a:t>
            </a:r>
          </a:p>
          <a:p>
            <a:pPr lvl="1"/>
            <a:r>
              <a:rPr lang="en-US" dirty="0"/>
              <a:t>Influences monitoring and what “good” EEG data looks like</a:t>
            </a:r>
          </a:p>
          <a:p>
            <a:pPr lvl="1"/>
            <a:r>
              <a:rPr lang="en-US" dirty="0"/>
              <a:t>Threshold for intervening </a:t>
            </a:r>
          </a:p>
          <a:p>
            <a:r>
              <a:rPr lang="en-US" dirty="0"/>
              <a:t>Length of study</a:t>
            </a:r>
          </a:p>
          <a:p>
            <a:pPr lvl="1"/>
            <a:r>
              <a:rPr lang="en-US" dirty="0"/>
              <a:t>Influences participant and EEG monitoring</a:t>
            </a:r>
          </a:p>
          <a:p>
            <a:endParaRPr lang="en-US" dirty="0"/>
          </a:p>
          <a:p>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01123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636D-7BFB-AD4D-BE17-E387E7DF1732}"/>
              </a:ext>
            </a:extLst>
          </p:cNvPr>
          <p:cNvSpPr>
            <a:spLocks noGrp="1"/>
          </p:cNvSpPr>
          <p:nvPr>
            <p:ph type="title"/>
          </p:nvPr>
        </p:nvSpPr>
        <p:spPr/>
        <p:txBody>
          <a:bodyPr/>
          <a:lstStyle/>
          <a:p>
            <a:r>
              <a:rPr lang="en-US" dirty="0"/>
              <a:t>Interim summary</a:t>
            </a:r>
          </a:p>
        </p:txBody>
      </p:sp>
      <p:sp>
        <p:nvSpPr>
          <p:cNvPr id="3" name="Content Placeholder 2">
            <a:extLst>
              <a:ext uri="{FF2B5EF4-FFF2-40B4-BE49-F238E27FC236}">
                <a16:creationId xmlns:a16="http://schemas.microsoft.com/office/drawing/2014/main" id="{00AAEA70-92BC-4E4C-BD1A-23B72D45027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Always follow the general guidelines unless overridden by a system or study-specific protocol</a:t>
            </a:r>
          </a:p>
          <a:p>
            <a:pPr marL="514350" indent="-514350">
              <a:buFont typeface="+mj-lt"/>
              <a:buAutoNum type="arabicPeriod"/>
            </a:pPr>
            <a:endParaRPr lang="en-US" dirty="0"/>
          </a:p>
          <a:p>
            <a:pPr marL="514350" indent="-514350">
              <a:buFont typeface="+mj-lt"/>
              <a:buAutoNum type="arabicPeriod"/>
            </a:pPr>
            <a:r>
              <a:rPr lang="en-US" dirty="0"/>
              <a:t>Specific steps associated with collecting EEG, as well as what “good EEG” looks like, will differ across systems/studies</a:t>
            </a:r>
          </a:p>
          <a:p>
            <a:pPr marL="514350" indent="-514350">
              <a:buFont typeface="+mj-lt"/>
              <a:buAutoNum type="arabicPeriod"/>
            </a:pPr>
            <a:endParaRPr lang="en-US" dirty="0"/>
          </a:p>
          <a:p>
            <a:pPr marL="514350" indent="-514350">
              <a:buFont typeface="+mj-lt"/>
              <a:buAutoNum type="arabicPeriod"/>
            </a:pPr>
            <a:r>
              <a:rPr lang="en-US" dirty="0"/>
              <a:t>We will be creating system-specific protocols, for all three systems, this semester</a:t>
            </a:r>
          </a:p>
          <a:p>
            <a:pPr marL="514350" indent="-514350">
              <a:buFont typeface="+mj-lt"/>
              <a:buAutoNum type="arabicPeriod"/>
            </a:pPr>
            <a:endParaRPr lang="en-US" dirty="0"/>
          </a:p>
          <a:p>
            <a:pPr marL="514350" indent="-514350">
              <a:buFont typeface="+mj-lt"/>
              <a:buAutoNum type="arabicPeriod"/>
            </a:pPr>
            <a:r>
              <a:rPr lang="en-US" dirty="0"/>
              <a:t>Every study you run will always have a study-specific protocol</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804189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E148-6C7F-9445-B9F8-A1E495B0069A}"/>
              </a:ext>
            </a:extLst>
          </p:cNvPr>
          <p:cNvSpPr>
            <a:spLocks noGrp="1"/>
          </p:cNvSpPr>
          <p:nvPr>
            <p:ph type="title"/>
          </p:nvPr>
        </p:nvSpPr>
        <p:spPr>
          <a:xfrm>
            <a:off x="838200" y="1366611"/>
            <a:ext cx="10515600" cy="1325563"/>
          </a:xfrm>
        </p:spPr>
        <p:txBody>
          <a:bodyPr/>
          <a:lstStyle/>
          <a:p>
            <a:r>
              <a:rPr lang="en-US" dirty="0"/>
              <a:t>Questions?</a:t>
            </a:r>
          </a:p>
        </p:txBody>
      </p:sp>
      <p:sp>
        <p:nvSpPr>
          <p:cNvPr id="3" name="Content Placeholder 2">
            <a:extLst>
              <a:ext uri="{FF2B5EF4-FFF2-40B4-BE49-F238E27FC236}">
                <a16:creationId xmlns:a16="http://schemas.microsoft.com/office/drawing/2014/main" id="{4D688C70-6E5F-BD40-A662-A28CF1D2B352}"/>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i="1" dirty="0"/>
              <a:t>Next up: Tour of data collection rooms</a:t>
            </a:r>
          </a:p>
        </p:txBody>
      </p:sp>
    </p:spTree>
    <p:extLst>
      <p:ext uri="{BB962C8B-B14F-4D97-AF65-F5344CB8AC3E}">
        <p14:creationId xmlns:p14="http://schemas.microsoft.com/office/powerpoint/2010/main" val="164464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40D4-4871-F340-85DA-E8710C57512A}"/>
              </a:ext>
            </a:extLst>
          </p:cNvPr>
          <p:cNvSpPr>
            <a:spLocks noGrp="1"/>
          </p:cNvSpPr>
          <p:nvPr>
            <p:ph type="title"/>
          </p:nvPr>
        </p:nvSpPr>
        <p:spPr/>
        <p:txBody>
          <a:bodyPr/>
          <a:lstStyle/>
          <a:p>
            <a:r>
              <a:rPr lang="en-US" dirty="0"/>
              <a:t>Minimize noise</a:t>
            </a:r>
          </a:p>
        </p:txBody>
      </p:sp>
      <p:sp>
        <p:nvSpPr>
          <p:cNvPr id="3" name="Content Placeholder 2">
            <a:extLst>
              <a:ext uri="{FF2B5EF4-FFF2-40B4-BE49-F238E27FC236}">
                <a16:creationId xmlns:a16="http://schemas.microsoft.com/office/drawing/2014/main" id="{484BDB68-3C01-D04E-A671-2F7923971004}"/>
              </a:ext>
            </a:extLst>
          </p:cNvPr>
          <p:cNvSpPr>
            <a:spLocks noGrp="1"/>
          </p:cNvSpPr>
          <p:nvPr>
            <p:ph idx="1"/>
          </p:nvPr>
        </p:nvSpPr>
        <p:spPr/>
        <p:txBody>
          <a:bodyPr>
            <a:normAutofit/>
          </a:bodyPr>
          <a:lstStyle/>
          <a:p>
            <a:pPr marL="0" indent="0">
              <a:buNone/>
            </a:pPr>
            <a:r>
              <a:rPr lang="en-US" dirty="0"/>
              <a:t>Ideal recording set-up:</a:t>
            </a:r>
          </a:p>
          <a:p>
            <a:r>
              <a:rPr lang="en-US" dirty="0"/>
              <a:t>Electrically shielded participant room</a:t>
            </a:r>
          </a:p>
          <a:p>
            <a:r>
              <a:rPr lang="en-US" dirty="0"/>
              <a:t>All computers and nearly all other electrical devices, cords, etc. outside of participant room</a:t>
            </a:r>
          </a:p>
          <a:p>
            <a:r>
              <a:rPr lang="en-US" dirty="0"/>
              <a:t>Cords and equipment inside participant room are shielded</a:t>
            </a:r>
          </a:p>
          <a:p>
            <a:pPr lvl="1"/>
            <a:r>
              <a:rPr lang="en-US" i="1" dirty="0"/>
              <a:t>If can’t shield wires, at least do not let them coil/tangle!</a:t>
            </a:r>
          </a:p>
          <a:p>
            <a:r>
              <a:rPr lang="en-US" dirty="0"/>
              <a:t>LED monitor and lighting</a:t>
            </a:r>
          </a:p>
          <a:p>
            <a:r>
              <a:rPr lang="en-US" dirty="0"/>
              <a:t>No metal contacts with participant</a:t>
            </a:r>
          </a:p>
          <a:p>
            <a:r>
              <a:rPr lang="en-US" dirty="0"/>
              <a:t>No personal electronics in room</a:t>
            </a:r>
          </a:p>
        </p:txBody>
      </p:sp>
      <p:pic>
        <p:nvPicPr>
          <p:cNvPr id="4" name="Picture 3">
            <a:extLst>
              <a:ext uri="{FF2B5EF4-FFF2-40B4-BE49-F238E27FC236}">
                <a16:creationId xmlns:a16="http://schemas.microsoft.com/office/drawing/2014/main" id="{5F2B8053-7946-0C4A-9560-8473C094A3F3}"/>
              </a:ext>
            </a:extLst>
          </p:cNvPr>
          <p:cNvPicPr>
            <a:picLocks noChangeAspect="1"/>
          </p:cNvPicPr>
          <p:nvPr/>
        </p:nvPicPr>
        <p:blipFill>
          <a:blip r:embed="rId2"/>
          <a:stretch>
            <a:fillRect/>
          </a:stretch>
        </p:blipFill>
        <p:spPr>
          <a:xfrm>
            <a:off x="5997074" y="283480"/>
            <a:ext cx="2918325" cy="1821438"/>
          </a:xfrm>
          <a:prstGeom prst="rect">
            <a:avLst/>
          </a:prstGeom>
        </p:spPr>
      </p:pic>
      <p:pic>
        <p:nvPicPr>
          <p:cNvPr id="2050" name="Picture 2" descr="Extension Cord Safety: What to Do and What to Avoid - State Farm®">
            <a:extLst>
              <a:ext uri="{FF2B5EF4-FFF2-40B4-BE49-F238E27FC236}">
                <a16:creationId xmlns:a16="http://schemas.microsoft.com/office/drawing/2014/main" id="{8D8F41CB-FEF2-3D41-B13A-03C78357F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4000" y="283479"/>
            <a:ext cx="3244844" cy="18214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utomatic LED Light inUrdu - Electronics in urdu">
            <a:extLst>
              <a:ext uri="{FF2B5EF4-FFF2-40B4-BE49-F238E27FC236}">
                <a16:creationId xmlns:a16="http://schemas.microsoft.com/office/drawing/2014/main" id="{32860C2E-2CF9-B44D-BE25-909923BFC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9405257" y="4685658"/>
            <a:ext cx="2786743" cy="217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993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6F77-9F2B-2F48-B174-1B526EE7D3C1}"/>
              </a:ext>
            </a:extLst>
          </p:cNvPr>
          <p:cNvSpPr>
            <a:spLocks noGrp="1"/>
          </p:cNvSpPr>
          <p:nvPr>
            <p:ph type="title"/>
          </p:nvPr>
        </p:nvSpPr>
        <p:spPr>
          <a:xfrm>
            <a:off x="838200" y="25018"/>
            <a:ext cx="10515600" cy="1325563"/>
          </a:xfrm>
        </p:spPr>
        <p:txBody>
          <a:bodyPr/>
          <a:lstStyle/>
          <a:p>
            <a:r>
              <a:rPr lang="en-US" dirty="0"/>
              <a:t>Impedance</a:t>
            </a:r>
          </a:p>
        </p:txBody>
      </p:sp>
      <p:sp>
        <p:nvSpPr>
          <p:cNvPr id="3" name="Content Placeholder 2">
            <a:extLst>
              <a:ext uri="{FF2B5EF4-FFF2-40B4-BE49-F238E27FC236}">
                <a16:creationId xmlns:a16="http://schemas.microsoft.com/office/drawing/2014/main" id="{BB3E49D0-0397-814C-9656-171550A7D64A}"/>
              </a:ext>
            </a:extLst>
          </p:cNvPr>
          <p:cNvSpPr>
            <a:spLocks noGrp="1"/>
          </p:cNvSpPr>
          <p:nvPr>
            <p:ph idx="1"/>
          </p:nvPr>
        </p:nvSpPr>
        <p:spPr>
          <a:xfrm>
            <a:off x="838200" y="1253331"/>
            <a:ext cx="10515600" cy="4351338"/>
          </a:xfrm>
        </p:spPr>
        <p:txBody>
          <a:bodyPr>
            <a:normAutofit/>
          </a:bodyPr>
          <a:lstStyle/>
          <a:p>
            <a:r>
              <a:rPr lang="en-US" dirty="0"/>
              <a:t>Remember: Lower impedance = less noise</a:t>
            </a:r>
          </a:p>
          <a:p>
            <a:r>
              <a:rPr lang="en-US" dirty="0"/>
              <a:t>Less noise = better data</a:t>
            </a:r>
          </a:p>
          <a:p>
            <a:r>
              <a:rPr lang="en-US" dirty="0"/>
              <a:t>It is is much easier to detect neural effects with a few subjects that have a short amount of good data, than lots of subjects with lots of bad data</a:t>
            </a:r>
          </a:p>
          <a:p>
            <a:r>
              <a:rPr lang="en-US" dirty="0"/>
              <a:t>Lower impedance = more publications = getting into grad school, a postdoc, landing a faculty job, being awarded tenure!</a:t>
            </a:r>
          </a:p>
          <a:p>
            <a:r>
              <a:rPr lang="en-US" dirty="0"/>
              <a:t>Save impedance values if you can and record when you adjust</a:t>
            </a:r>
          </a:p>
          <a:p>
            <a:pPr lvl="1"/>
            <a:r>
              <a:rPr lang="en-US" dirty="0"/>
              <a:t>Keep track of time since last impedance check</a:t>
            </a:r>
          </a:p>
        </p:txBody>
      </p:sp>
      <p:pic>
        <p:nvPicPr>
          <p:cNvPr id="3074" name="Picture 2" descr="omega letter meaning - Cheap Online Shopping -">
            <a:extLst>
              <a:ext uri="{FF2B5EF4-FFF2-40B4-BE49-F238E27FC236}">
                <a16:creationId xmlns:a16="http://schemas.microsoft.com/office/drawing/2014/main" id="{6BC02B67-879B-DB4B-A296-C6D1076CD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954" y="146266"/>
            <a:ext cx="1521767" cy="19682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GI interface which allows to identify electrode whose impedance are... |  Download Scientific Diagram">
            <a:extLst>
              <a:ext uri="{FF2B5EF4-FFF2-40B4-BE49-F238E27FC236}">
                <a16:creationId xmlns:a16="http://schemas.microsoft.com/office/drawing/2014/main" id="{DFA59F2B-42C0-0245-A812-0FE979211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157" y="5017224"/>
            <a:ext cx="2329540" cy="172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762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6F77-9F2B-2F48-B174-1B526EE7D3C1}"/>
              </a:ext>
            </a:extLst>
          </p:cNvPr>
          <p:cNvSpPr>
            <a:spLocks noGrp="1"/>
          </p:cNvSpPr>
          <p:nvPr>
            <p:ph type="title"/>
          </p:nvPr>
        </p:nvSpPr>
        <p:spPr/>
        <p:txBody>
          <a:bodyPr/>
          <a:lstStyle/>
          <a:p>
            <a:r>
              <a:rPr lang="en-US" dirty="0"/>
              <a:t>EEG data collection settings</a:t>
            </a:r>
          </a:p>
        </p:txBody>
      </p:sp>
      <p:sp>
        <p:nvSpPr>
          <p:cNvPr id="3" name="Content Placeholder 2">
            <a:extLst>
              <a:ext uri="{FF2B5EF4-FFF2-40B4-BE49-F238E27FC236}">
                <a16:creationId xmlns:a16="http://schemas.microsoft.com/office/drawing/2014/main" id="{BB3E49D0-0397-814C-9656-171550A7D64A}"/>
              </a:ext>
            </a:extLst>
          </p:cNvPr>
          <p:cNvSpPr>
            <a:spLocks noGrp="1"/>
          </p:cNvSpPr>
          <p:nvPr>
            <p:ph idx="1"/>
          </p:nvPr>
        </p:nvSpPr>
        <p:spPr>
          <a:xfrm>
            <a:off x="838200" y="1825624"/>
            <a:ext cx="10515600" cy="5032375"/>
          </a:xfrm>
        </p:spPr>
        <p:txBody>
          <a:bodyPr>
            <a:normAutofit/>
          </a:bodyPr>
          <a:lstStyle/>
          <a:p>
            <a:pPr marL="0" indent="0">
              <a:buNone/>
            </a:pPr>
            <a:r>
              <a:rPr lang="en-US" sz="3600" dirty="0"/>
              <a:t>Recording parameters vs display settings</a:t>
            </a:r>
          </a:p>
          <a:p>
            <a:endParaRPr lang="en-US" sz="1200" dirty="0"/>
          </a:p>
          <a:p>
            <a:r>
              <a:rPr lang="en-US" sz="3600" dirty="0"/>
              <a:t>Recording: keep as much as possible</a:t>
            </a:r>
          </a:p>
          <a:p>
            <a:pPr lvl="1"/>
            <a:r>
              <a:rPr lang="en-US" sz="2800" dirty="0"/>
              <a:t>Filter as close to dc offset as possible</a:t>
            </a:r>
          </a:p>
          <a:p>
            <a:pPr lvl="1"/>
            <a:r>
              <a:rPr lang="en-US" sz="2800" dirty="0"/>
              <a:t>No low pass or at Nyquist</a:t>
            </a:r>
          </a:p>
          <a:p>
            <a:pPr lvl="1"/>
            <a:r>
              <a:rPr lang="en-US" sz="2800" dirty="0"/>
              <a:t>Sample at least at 250 Hz (1000 great)</a:t>
            </a:r>
          </a:p>
          <a:p>
            <a:pPr lvl="1"/>
            <a:endParaRPr lang="en-US" sz="2800" dirty="0"/>
          </a:p>
          <a:p>
            <a:r>
              <a:rPr lang="en-US" sz="3600" dirty="0"/>
              <a:t>Display: similar to final product</a:t>
            </a:r>
          </a:p>
          <a:p>
            <a:pPr lvl="1"/>
            <a:r>
              <a:rPr lang="en-US" sz="2800" dirty="0"/>
              <a:t>.3 </a:t>
            </a:r>
            <a:r>
              <a:rPr lang="en-US" sz="2800" dirty="0" err="1"/>
              <a:t>highpass</a:t>
            </a:r>
            <a:r>
              <a:rPr lang="en-US" sz="2800" dirty="0"/>
              <a:t>, 30 </a:t>
            </a:r>
            <a:r>
              <a:rPr lang="en-US" sz="2800" dirty="0" err="1"/>
              <a:t>hz</a:t>
            </a:r>
            <a:r>
              <a:rPr lang="en-US" sz="2800" dirty="0"/>
              <a:t> low pass</a:t>
            </a:r>
          </a:p>
          <a:p>
            <a:pPr lvl="1"/>
            <a:r>
              <a:rPr lang="en-US" sz="2800" dirty="0"/>
              <a:t>Takes a few seconds to kick in</a:t>
            </a:r>
          </a:p>
        </p:txBody>
      </p:sp>
    </p:spTree>
    <p:extLst>
      <p:ext uri="{BB962C8B-B14F-4D97-AF65-F5344CB8AC3E}">
        <p14:creationId xmlns:p14="http://schemas.microsoft.com/office/powerpoint/2010/main" val="70769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6F77-9F2B-2F48-B174-1B526EE7D3C1}"/>
              </a:ext>
            </a:extLst>
          </p:cNvPr>
          <p:cNvSpPr>
            <a:spLocks noGrp="1"/>
          </p:cNvSpPr>
          <p:nvPr>
            <p:ph type="title"/>
          </p:nvPr>
        </p:nvSpPr>
        <p:spPr>
          <a:xfrm>
            <a:off x="838200" y="152852"/>
            <a:ext cx="10515600" cy="1325563"/>
          </a:xfrm>
        </p:spPr>
        <p:txBody>
          <a:bodyPr/>
          <a:lstStyle/>
          <a:p>
            <a:r>
              <a:rPr lang="en-US" dirty="0"/>
              <a:t>Good lab practices</a:t>
            </a:r>
          </a:p>
        </p:txBody>
      </p:sp>
      <p:sp>
        <p:nvSpPr>
          <p:cNvPr id="3" name="Content Placeholder 2">
            <a:extLst>
              <a:ext uri="{FF2B5EF4-FFF2-40B4-BE49-F238E27FC236}">
                <a16:creationId xmlns:a16="http://schemas.microsoft.com/office/drawing/2014/main" id="{BB3E49D0-0397-814C-9656-171550A7D64A}"/>
              </a:ext>
            </a:extLst>
          </p:cNvPr>
          <p:cNvSpPr>
            <a:spLocks noGrp="1"/>
          </p:cNvSpPr>
          <p:nvPr>
            <p:ph idx="1"/>
          </p:nvPr>
        </p:nvSpPr>
        <p:spPr>
          <a:xfrm>
            <a:off x="838200" y="1515378"/>
            <a:ext cx="10515600" cy="5032375"/>
          </a:xfrm>
        </p:spPr>
        <p:txBody>
          <a:bodyPr>
            <a:normAutofit fontScale="92500" lnSpcReduction="10000"/>
          </a:bodyPr>
          <a:lstStyle/>
          <a:p>
            <a:r>
              <a:rPr lang="en-US" dirty="0"/>
              <a:t>Back up data immediately following collection.</a:t>
            </a:r>
          </a:p>
          <a:p>
            <a:pPr lvl="1"/>
            <a:r>
              <a:rPr lang="en-US" dirty="0"/>
              <a:t>Should be in 3 places within a 48 hours</a:t>
            </a:r>
          </a:p>
          <a:p>
            <a:r>
              <a:rPr lang="en-US" dirty="0"/>
              <a:t>Log system usage</a:t>
            </a:r>
          </a:p>
          <a:p>
            <a:pPr lvl="1"/>
            <a:r>
              <a:rPr lang="en-US" dirty="0"/>
              <a:t>Log computer and net usage to track down systematic problems</a:t>
            </a:r>
          </a:p>
          <a:p>
            <a:r>
              <a:rPr lang="en-US" dirty="0"/>
              <a:t>Perform regular, monthly timing tests of system and your tasks (record)</a:t>
            </a:r>
          </a:p>
          <a:p>
            <a:r>
              <a:rPr lang="en-US" dirty="0"/>
              <a:t>Rotate net usage</a:t>
            </a:r>
          </a:p>
          <a:p>
            <a:r>
              <a:rPr lang="en-US" dirty="0"/>
              <a:t>Check net impedance/quality monthly</a:t>
            </a:r>
          </a:p>
          <a:p>
            <a:r>
              <a:rPr lang="en-US" dirty="0"/>
              <a:t>Report issues! </a:t>
            </a:r>
          </a:p>
          <a:p>
            <a:pPr lvl="1"/>
            <a:r>
              <a:rPr lang="en-US" dirty="0"/>
              <a:t>No one gets upset if you make a mistake, people get very unhappy if you make a mistake and don’t tell people</a:t>
            </a:r>
          </a:p>
          <a:p>
            <a:r>
              <a:rPr lang="en-US" dirty="0"/>
              <a:t>Report anything that looks odd, even if it has been like that for a while and you just noticed it</a:t>
            </a:r>
          </a:p>
          <a:p>
            <a:pPr lvl="1"/>
            <a:r>
              <a:rPr lang="en-US" dirty="0"/>
              <a:t>Institutional knowledge is not always right!</a:t>
            </a:r>
          </a:p>
          <a:p>
            <a:endParaRPr lang="en-US" dirty="0"/>
          </a:p>
          <a:p>
            <a:endParaRPr lang="en-US" dirty="0"/>
          </a:p>
        </p:txBody>
      </p:sp>
      <p:pic>
        <p:nvPicPr>
          <p:cNvPr id="4" name="Picture 4" descr="Ruled Note Paper Free Stock Photo - Public Domain Pictures">
            <a:extLst>
              <a:ext uri="{FF2B5EF4-FFF2-40B4-BE49-F238E27FC236}">
                <a16:creationId xmlns:a16="http://schemas.microsoft.com/office/drawing/2014/main" id="{C13B2898-1312-1343-86DC-0FC66935F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752" y="2384708"/>
            <a:ext cx="871550" cy="6849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D Blue 1TB Internal SATA Hard Drive for Desktops (OEM/Bare Drive) WD10EZEX  - Best Buy">
            <a:extLst>
              <a:ext uri="{FF2B5EF4-FFF2-40B4-BE49-F238E27FC236}">
                <a16:creationId xmlns:a16="http://schemas.microsoft.com/office/drawing/2014/main" id="{A19190D1-016E-FA4E-ACFF-477957DFF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34945" y="1482720"/>
            <a:ext cx="652114" cy="64731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B94C68F-2EAA-CC4A-9224-362977C1706F}"/>
              </a:ext>
            </a:extLst>
          </p:cNvPr>
          <p:cNvGrpSpPr/>
          <p:nvPr/>
        </p:nvGrpSpPr>
        <p:grpSpPr>
          <a:xfrm>
            <a:off x="6460555" y="3716708"/>
            <a:ext cx="2952508" cy="781523"/>
            <a:chOff x="6411570" y="3802302"/>
            <a:chExt cx="2952508" cy="781523"/>
          </a:xfrm>
        </p:grpSpPr>
        <p:pic>
          <p:nvPicPr>
            <p:cNvPr id="4098" name="Picture 2" descr="Brain Products Press Release: Overview of Easycap EEG Recording Caps">
              <a:extLst>
                <a:ext uri="{FF2B5EF4-FFF2-40B4-BE49-F238E27FC236}">
                  <a16:creationId xmlns:a16="http://schemas.microsoft.com/office/drawing/2014/main" id="{7CAB4185-776E-654A-BFAF-BFF446C0D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570" y="3804555"/>
              <a:ext cx="779270" cy="7792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rain Products Press Release: Overview of Easycap EEG Recording Caps">
              <a:extLst>
                <a:ext uri="{FF2B5EF4-FFF2-40B4-BE49-F238E27FC236}">
                  <a16:creationId xmlns:a16="http://schemas.microsoft.com/office/drawing/2014/main" id="{34FF5F94-8488-5B4F-910D-A4442FD3E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3171" y="3804555"/>
              <a:ext cx="779270" cy="779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rain Products Press Release: Overview of Easycap EEG Recording Caps">
              <a:extLst>
                <a:ext uri="{FF2B5EF4-FFF2-40B4-BE49-F238E27FC236}">
                  <a16:creationId xmlns:a16="http://schemas.microsoft.com/office/drawing/2014/main" id="{21D78BE3-894F-B946-9F40-D626DCA88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027" y="3804555"/>
              <a:ext cx="779270" cy="7792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rain Products Press Release: Overview of Easycap EEG Recording Caps">
              <a:extLst>
                <a:ext uri="{FF2B5EF4-FFF2-40B4-BE49-F238E27FC236}">
                  <a16:creationId xmlns:a16="http://schemas.microsoft.com/office/drawing/2014/main" id="{FE2E8E32-41EA-EE4E-BE14-0C4124C5D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815" y="3802302"/>
              <a:ext cx="779270" cy="7792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rain Products Press Release: Overview of Easycap EEG Recording Caps">
              <a:extLst>
                <a:ext uri="{FF2B5EF4-FFF2-40B4-BE49-F238E27FC236}">
                  <a16:creationId xmlns:a16="http://schemas.microsoft.com/office/drawing/2014/main" id="{968D9E4A-508C-0F4B-BB98-846509708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808" y="3802302"/>
              <a:ext cx="779270" cy="7792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247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636D-7BFB-AD4D-BE17-E387E7DF1732}"/>
              </a:ext>
            </a:extLst>
          </p:cNvPr>
          <p:cNvSpPr>
            <a:spLocks noGrp="1"/>
          </p:cNvSpPr>
          <p:nvPr>
            <p:ph type="title"/>
          </p:nvPr>
        </p:nvSpPr>
        <p:spPr/>
        <p:txBody>
          <a:bodyPr/>
          <a:lstStyle/>
          <a:p>
            <a:r>
              <a:rPr lang="en-US" dirty="0"/>
              <a:t>Interim summary</a:t>
            </a:r>
          </a:p>
        </p:txBody>
      </p:sp>
      <p:sp>
        <p:nvSpPr>
          <p:cNvPr id="3" name="Content Placeholder 2">
            <a:extLst>
              <a:ext uri="{FF2B5EF4-FFF2-40B4-BE49-F238E27FC236}">
                <a16:creationId xmlns:a16="http://schemas.microsoft.com/office/drawing/2014/main" id="{00AAEA70-92BC-4E4C-BD1A-23B72D450275}"/>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Control everything possible. Note everything you can’t control</a:t>
            </a:r>
          </a:p>
          <a:p>
            <a:pPr marL="514350" indent="-514350">
              <a:buFont typeface="+mj-lt"/>
              <a:buAutoNum type="arabicPeriod"/>
            </a:pPr>
            <a:endParaRPr lang="en-US" dirty="0"/>
          </a:p>
          <a:p>
            <a:pPr marL="514350" indent="-514350">
              <a:buFont typeface="+mj-lt"/>
              <a:buAutoNum type="arabicPeriod"/>
            </a:pPr>
            <a:r>
              <a:rPr lang="en-US" dirty="0"/>
              <a:t>Minimize noise via how room is set up and by lowering impedance</a:t>
            </a:r>
          </a:p>
          <a:p>
            <a:pPr marL="514350" indent="-514350">
              <a:buFont typeface="+mj-lt"/>
              <a:buAutoNum type="arabicPeriod"/>
            </a:pPr>
            <a:endParaRPr lang="en-US" dirty="0"/>
          </a:p>
          <a:p>
            <a:pPr marL="514350" indent="-514350">
              <a:buFont typeface="+mj-lt"/>
              <a:buAutoNum type="arabicPeriod"/>
            </a:pPr>
            <a:r>
              <a:rPr lang="en-US" dirty="0"/>
              <a:t>Collect data using least restrictive settings, but use a display filter</a:t>
            </a:r>
          </a:p>
          <a:p>
            <a:pPr marL="514350" indent="-514350">
              <a:buFont typeface="+mj-lt"/>
              <a:buAutoNum type="arabicPeriod"/>
            </a:pPr>
            <a:endParaRPr lang="en-US" dirty="0"/>
          </a:p>
          <a:p>
            <a:pPr marL="514350" indent="-514350">
              <a:buFont typeface="+mj-lt"/>
              <a:buAutoNum type="arabicPeriod"/>
            </a:pPr>
            <a:r>
              <a:rPr lang="en-US" dirty="0"/>
              <a:t>Back up data</a:t>
            </a:r>
          </a:p>
          <a:p>
            <a:pPr marL="514350" indent="-514350">
              <a:buFont typeface="+mj-lt"/>
              <a:buAutoNum type="arabicPeriod"/>
            </a:pPr>
            <a:endParaRPr lang="en-US" dirty="0"/>
          </a:p>
          <a:p>
            <a:pPr marL="514350" indent="-514350">
              <a:buFont typeface="+mj-lt"/>
              <a:buAutoNum type="arabicPeriod"/>
            </a:pPr>
            <a:r>
              <a:rPr lang="en-US" dirty="0"/>
              <a:t>Regular tests/checks of equipment; log usage; rotate nets</a:t>
            </a:r>
          </a:p>
          <a:p>
            <a:pPr marL="514350" indent="-514350">
              <a:buFont typeface="+mj-lt"/>
              <a:buAutoNum type="arabicPeriod"/>
            </a:pPr>
            <a:endParaRPr lang="en-US" dirty="0"/>
          </a:p>
          <a:p>
            <a:pPr marL="514350" indent="-514350">
              <a:buFont typeface="+mj-lt"/>
              <a:buAutoNum type="arabicPeriod"/>
            </a:pPr>
            <a:r>
              <a:rPr lang="en-US" dirty="0"/>
              <a:t>Better to collect less good data than more bad data</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020575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2028</TotalTime>
  <Words>3834</Words>
  <Application>Microsoft Macintosh PowerPoint</Application>
  <PresentationFormat>Widescreen</PresentationFormat>
  <Paragraphs>445</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Lecture Module 4: Collecting and Monitoring EEG</vt:lpstr>
      <vt:lpstr>Module overview</vt:lpstr>
      <vt:lpstr>General guidelines and best practices for EEG</vt:lpstr>
      <vt:lpstr>General principles</vt:lpstr>
      <vt:lpstr>Minimize noise</vt:lpstr>
      <vt:lpstr>Impedance</vt:lpstr>
      <vt:lpstr>EEG data collection settings</vt:lpstr>
      <vt:lpstr>Good lab practices</vt:lpstr>
      <vt:lpstr>Interim summary</vt:lpstr>
      <vt:lpstr>General EEG collection protocol</vt:lpstr>
      <vt:lpstr>Basic EEG protocol</vt:lpstr>
      <vt:lpstr>1. Prepare equipment and room</vt:lpstr>
      <vt:lpstr>2. Explanation of EEG to participant and cap selection </vt:lpstr>
      <vt:lpstr>3. Capping</vt:lpstr>
      <vt:lpstr>4. Demonstration of artifacts to participant </vt:lpstr>
      <vt:lpstr>5. Explanation of task instructions </vt:lpstr>
      <vt:lpstr>6. Data collection session(s) and monitoring </vt:lpstr>
      <vt:lpstr>7. Cap removal and participant debrief</vt:lpstr>
      <vt:lpstr>8. Cleaning and locking-up supplies </vt:lpstr>
      <vt:lpstr>9. Backing up data and finalizing notes</vt:lpstr>
      <vt:lpstr>Interim summary</vt:lpstr>
      <vt:lpstr>Monitoring Data Collection</vt:lpstr>
      <vt:lpstr>Stay vigilant!</vt:lpstr>
      <vt:lpstr>Task monitoring</vt:lpstr>
      <vt:lpstr>Participant monitoring</vt:lpstr>
      <vt:lpstr>Environment Monitoring</vt:lpstr>
      <vt:lpstr>EEG Monitoring</vt:lpstr>
      <vt:lpstr>General comments on monitoring/troubleshooting</vt:lpstr>
      <vt:lpstr>Interim summary</vt:lpstr>
      <vt:lpstr>Specific issues and how to troubleshoot</vt:lpstr>
      <vt:lpstr>Specific issues</vt:lpstr>
      <vt:lpstr>Excessive alpha activity</vt:lpstr>
      <vt:lpstr>Heart rate in EEG</vt:lpstr>
      <vt:lpstr>Excessive Blinks</vt:lpstr>
      <vt:lpstr>Saccades</vt:lpstr>
      <vt:lpstr>Excessive EMG</vt:lpstr>
      <vt:lpstr>Line noise</vt:lpstr>
      <vt:lpstr>Irregular EEG data</vt:lpstr>
      <vt:lpstr>Electrode drift</vt:lpstr>
      <vt:lpstr>Electrode data missing</vt:lpstr>
      <vt:lpstr>Black or mostly-black EEG window</vt:lpstr>
      <vt:lpstr>Interim summary</vt:lpstr>
      <vt:lpstr>Overview of system/study-specific differences</vt:lpstr>
      <vt:lpstr>System and study-specific protocols</vt:lpstr>
      <vt:lpstr>System-specific differences</vt:lpstr>
      <vt:lpstr>Study-specific differences</vt:lpstr>
      <vt:lpstr>Interim 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Buzzell</dc:creator>
  <cp:lastModifiedBy>George Buzzell</cp:lastModifiedBy>
  <cp:revision>45</cp:revision>
  <dcterms:created xsi:type="dcterms:W3CDTF">2021-08-07T15:11:08Z</dcterms:created>
  <dcterms:modified xsi:type="dcterms:W3CDTF">2021-08-18T11:01:52Z</dcterms:modified>
</cp:coreProperties>
</file>